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77"/>
  </p:notesMasterIdLst>
  <p:sldIdLst>
    <p:sldId id="256" r:id="rId3"/>
    <p:sldId id="819" r:id="rId4"/>
    <p:sldId id="288" r:id="rId5"/>
    <p:sldId id="619" r:id="rId6"/>
    <p:sldId id="630" r:id="rId7"/>
    <p:sldId id="743" r:id="rId8"/>
    <p:sldId id="765" r:id="rId9"/>
    <p:sldId id="766" r:id="rId10"/>
    <p:sldId id="742" r:id="rId11"/>
    <p:sldId id="767" r:id="rId12"/>
    <p:sldId id="768" r:id="rId13"/>
    <p:sldId id="769" r:id="rId14"/>
    <p:sldId id="770" r:id="rId15"/>
    <p:sldId id="771" r:id="rId16"/>
    <p:sldId id="772" r:id="rId17"/>
    <p:sldId id="773" r:id="rId18"/>
    <p:sldId id="764" r:id="rId19"/>
    <p:sldId id="774" r:id="rId20"/>
    <p:sldId id="775" r:id="rId21"/>
    <p:sldId id="776" r:id="rId22"/>
    <p:sldId id="777" r:id="rId23"/>
    <p:sldId id="778" r:id="rId24"/>
    <p:sldId id="779" r:id="rId25"/>
    <p:sldId id="780" r:id="rId26"/>
    <p:sldId id="781" r:id="rId27"/>
    <p:sldId id="782" r:id="rId28"/>
    <p:sldId id="783" r:id="rId29"/>
    <p:sldId id="784" r:id="rId30"/>
    <p:sldId id="785" r:id="rId31"/>
    <p:sldId id="786" r:id="rId32"/>
    <p:sldId id="787" r:id="rId33"/>
    <p:sldId id="788" r:id="rId34"/>
    <p:sldId id="789" r:id="rId35"/>
    <p:sldId id="790" r:id="rId36"/>
    <p:sldId id="791" r:id="rId37"/>
    <p:sldId id="792" r:id="rId38"/>
    <p:sldId id="793" r:id="rId39"/>
    <p:sldId id="794" r:id="rId40"/>
    <p:sldId id="820" r:id="rId41"/>
    <p:sldId id="821" r:id="rId42"/>
    <p:sldId id="822" r:id="rId43"/>
    <p:sldId id="823" r:id="rId44"/>
    <p:sldId id="795" r:id="rId45"/>
    <p:sldId id="796" r:id="rId46"/>
    <p:sldId id="797" r:id="rId47"/>
    <p:sldId id="824" r:id="rId48"/>
    <p:sldId id="798" r:id="rId49"/>
    <p:sldId id="825" r:id="rId50"/>
    <p:sldId id="799" r:id="rId51"/>
    <p:sldId id="800" r:id="rId52"/>
    <p:sldId id="801" r:id="rId53"/>
    <p:sldId id="802" r:id="rId54"/>
    <p:sldId id="803" r:id="rId55"/>
    <p:sldId id="804" r:id="rId56"/>
    <p:sldId id="805" r:id="rId57"/>
    <p:sldId id="806" r:id="rId58"/>
    <p:sldId id="807" r:id="rId59"/>
    <p:sldId id="808" r:id="rId60"/>
    <p:sldId id="809" r:id="rId61"/>
    <p:sldId id="810" r:id="rId62"/>
    <p:sldId id="811" r:id="rId63"/>
    <p:sldId id="812" r:id="rId64"/>
    <p:sldId id="813" r:id="rId65"/>
    <p:sldId id="814" r:id="rId66"/>
    <p:sldId id="815" r:id="rId67"/>
    <p:sldId id="816" r:id="rId68"/>
    <p:sldId id="817" r:id="rId69"/>
    <p:sldId id="818" r:id="rId70"/>
    <p:sldId id="826" r:id="rId71"/>
    <p:sldId id="827" r:id="rId72"/>
    <p:sldId id="828" r:id="rId73"/>
    <p:sldId id="829" r:id="rId74"/>
    <p:sldId id="830" r:id="rId75"/>
    <p:sldId id="831" r:id="rId7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0000"/>
    <a:srgbClr val="3A0000"/>
    <a:srgbClr val="FF9393"/>
    <a:srgbClr val="969696"/>
    <a:srgbClr val="E9DBDC"/>
    <a:srgbClr val="E7ABAB"/>
    <a:srgbClr val="B3594C"/>
    <a:srgbClr val="FF8F8F"/>
    <a:srgbClr val="DD3B2F"/>
    <a:srgbClr val="2C3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8" autoAdjust="0"/>
    <p:restoredTop sz="94660"/>
  </p:normalViewPr>
  <p:slideViewPr>
    <p:cSldViewPr>
      <p:cViewPr varScale="1">
        <p:scale>
          <a:sx n="89" d="100"/>
          <a:sy n="89" d="100"/>
        </p:scale>
        <p:origin x="109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47DFEF-B157-4481-8E40-A7A9337546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E149F6-0256-4232-BABD-E13BA9ABA6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CF1B09-F22D-4106-B530-919AB13823FD}" type="datetimeFigureOut">
              <a:rPr lang="ko-KR" altLang="en-US"/>
              <a:pPr>
                <a:defRPr/>
              </a:pPr>
              <a:t>2020-05-13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4806DD01-1276-4ECE-AF25-BB393BFE1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04390FC-DEB5-4245-9DAC-89C5CD73E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A9577-A382-453D-9511-229F8105A7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87E8F-AF57-4D9A-ACA0-2A7E69D1D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4ECF92-8E45-4372-89DE-4B9AB26C520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9CD229-E015-41A6-82DB-0BA46A5E16F3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967304-A513-47CF-AA1B-1F2A36BB6376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77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967304-A513-47CF-AA1B-1F2A36BB6376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14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967304-A513-47CF-AA1B-1F2A36BB6376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9CD229-E015-41A6-82DB-0BA46A5E16F3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A2742A-DE96-4320-84D6-A01AD7C02EB1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A5257EB-F2C4-4490-B2D0-4D3984BB9C01}"/>
              </a:ext>
            </a:extLst>
          </p:cNvPr>
          <p:cNvGrpSpPr/>
          <p:nvPr userDrawn="1"/>
        </p:nvGrpSpPr>
        <p:grpSpPr>
          <a:xfrm>
            <a:off x="8892481" y="1805797"/>
            <a:ext cx="72007" cy="5002585"/>
            <a:chOff x="8892481" y="1805797"/>
            <a:chExt cx="72007" cy="50025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86FEE7-9BF1-4AB7-B094-68E2AA90D237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783E9B-85ED-4AAF-AA7C-AE12845C6BBD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29589E-5B3B-433E-B8F4-3B1E3615FBAC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E1B1E5-7D1A-4F18-A5D9-0B875FA7C0D3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D07655-FF56-4B3F-ADCE-BABB4481FF56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94AC1F-6A32-4489-8620-81AA722E1029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D6BDE7-553E-46C6-AB11-55276B3423DF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C77796-5B8F-4C0E-9BD3-BF6F49D6BE9B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FB358F-F142-4CE3-8B46-6FC859DCEB70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8F1C80-6644-42CB-8786-671738AF2720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68DC1C-0550-436D-9F02-3624D1E603FE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B54881-4026-41AE-8939-B33C7DA2C742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B052A46-B20E-4915-922C-37670F2C4584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45669F-87E8-4D9D-AC75-B77F9BDC6C69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C31DF5-ABAD-46FB-AAAE-D3293CA68204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53B19A-EADD-44AD-84A5-BCC6123DBB59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91CA376-2410-47B3-8991-5ABC68380C0D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03C7C6-77C5-43EA-B657-8E1F171FD5A4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58EDD1-02A4-49E9-9C0A-6BFE78A1C175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722A9C-0AE4-4DD7-B41E-7A1EC4B1EAF9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7F93E0-BBB3-4D55-870D-4012E3BFA09B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AE0376-9422-4A23-9DC6-4BB46259CC01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772ADC-031C-49A9-8B18-E3F0C38A01C0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053B772-E968-44E4-9184-40C4327D36A9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828E926-D31C-4543-B334-EA48584ACE31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88005B-F616-4152-9277-4A6A790B6A3E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FC3AAAB-DEB3-4FB3-AA89-CD782695A312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82321DB-0435-4543-97D1-72B04F5B6CB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814263-60FE-466E-8F6A-726DBBC68F41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61CB6D-CAB5-4879-8D39-6ACA5297BE64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F149B9-7B88-4C74-A658-635C05B1CBB8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B43D631-8BF9-4934-BB85-989E341580B6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3A1013-C83A-47EF-AD61-53A3321E0FB3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9E5ABAC-AB7C-40E3-B835-FD980457BDE8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B75742-2781-4086-B72E-6D79E45CE6C4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9446FD-8573-421D-AFEF-C0B521C6E394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6ACE78-187F-4E8A-B1A8-EC7AB668F11C}"/>
              </a:ext>
            </a:extLst>
          </p:cNvPr>
          <p:cNvSpPr/>
          <p:nvPr userDrawn="1"/>
        </p:nvSpPr>
        <p:spPr>
          <a:xfrm>
            <a:off x="0" y="0"/>
            <a:ext cx="142875" cy="2857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3DA073-8360-4119-A362-815545332856}"/>
              </a:ext>
            </a:extLst>
          </p:cNvPr>
          <p:cNvSpPr/>
          <p:nvPr userDrawn="1"/>
        </p:nvSpPr>
        <p:spPr>
          <a:xfrm>
            <a:off x="0" y="0"/>
            <a:ext cx="928688" cy="571500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386" name="제목 개체 틀 1"/>
          <p:cNvSpPr>
            <a:spLocks noGrp="1"/>
          </p:cNvSpPr>
          <p:nvPr userDrawn="1">
            <p:ph type="ctrTitle"/>
          </p:nvPr>
        </p:nvSpPr>
        <p:spPr>
          <a:xfrm>
            <a:off x="1042988" y="615531"/>
            <a:ext cx="7129462" cy="2868449"/>
          </a:xfrm>
        </p:spPr>
        <p:txBody>
          <a:bodyPr/>
          <a:lstStyle>
            <a:lvl1pPr algn="l">
              <a:defRPr sz="4800" smtClean="0">
                <a:solidFill>
                  <a:srgbClr val="3A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 userDrawn="1">
            <p:ph type="subTitle" idx="1"/>
          </p:nvPr>
        </p:nvSpPr>
        <p:spPr>
          <a:xfrm>
            <a:off x="1547664" y="3948289"/>
            <a:ext cx="5896124" cy="1752600"/>
          </a:xfrm>
        </p:spPr>
        <p:txBody>
          <a:bodyPr anchor="ctr"/>
          <a:lstStyle>
            <a:lvl1pPr marL="0" indent="0" algn="l">
              <a:buFont typeface="맑은 고딕" pitchFamily="50" charset="-127"/>
              <a:buNone/>
              <a:defRPr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982601-718A-4E30-8070-1AE85425AC4C}"/>
              </a:ext>
            </a:extLst>
          </p:cNvPr>
          <p:cNvSpPr/>
          <p:nvPr userDrawn="1"/>
        </p:nvSpPr>
        <p:spPr>
          <a:xfrm>
            <a:off x="179512" y="620687"/>
            <a:ext cx="792038" cy="2868449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B21E3D3-43CB-45EA-BB55-33AE8B262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8" t="23620" r="26920" b="34691"/>
          <a:stretch/>
        </p:blipFill>
        <p:spPr>
          <a:xfrm>
            <a:off x="346896" y="2967364"/>
            <a:ext cx="624654" cy="4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8469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6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1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70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8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11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18" name="Picture 17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91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pic>
        <p:nvPicPr>
          <p:cNvPr id="6" name="Picture 5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6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pic>
        <p:nvPicPr>
          <p:cNvPr id="13" name="Picture 12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23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pic>
        <p:nvPicPr>
          <p:cNvPr id="13" name="Picture 12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95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pic>
        <p:nvPicPr>
          <p:cNvPr id="13" name="Picture 12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8" y="2612571"/>
            <a:ext cx="4842632" cy="39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007" y="980728"/>
            <a:ext cx="8833544" cy="5400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2725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54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안드로이드(4판)_표지-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71" y="1652788"/>
            <a:ext cx="5896429" cy="4878640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안드로이드(4판)_표지-제목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3" y="333829"/>
            <a:ext cx="6294120" cy="2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4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  <p:pic>
        <p:nvPicPr>
          <p:cNvPr id="10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93338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Picture 11" descr="안드로이드(4판)_표지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83" y="2612570"/>
            <a:ext cx="5112917" cy="41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9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23" name="Picture 22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32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2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3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24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25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7" name="Picture 26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7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2" name="Picture 21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5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3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31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3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33" name="Picture 32" descr="안드로이드(4판)_표지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 r="10077" b="21964"/>
          <a:stretch/>
        </p:blipFill>
        <p:spPr>
          <a:xfrm>
            <a:off x="7430522" y="737115"/>
            <a:ext cx="1493772" cy="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4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06BFA-6E50-4E95-8FC3-631EAE5B2C2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pct5">
            <a:fgClr>
              <a:srgbClr val="E9DBD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9E2760-33A5-4903-A7E3-69D6E50B5E58}"/>
              </a:ext>
            </a:extLst>
          </p:cNvPr>
          <p:cNvSpPr/>
          <p:nvPr userDrawn="1"/>
        </p:nvSpPr>
        <p:spPr>
          <a:xfrm>
            <a:off x="1" y="6444750"/>
            <a:ext cx="8498683" cy="38494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887CAC1E-13C4-4DCB-BCE4-2D5D0AB168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0575" y="61913"/>
            <a:ext cx="8194675" cy="73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75A76512-7B4A-46E9-9C30-44278F106C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66007" y="958320"/>
            <a:ext cx="8833544" cy="5443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1C494B-E2D3-4A56-A8F9-3AA28C18C386}"/>
              </a:ext>
            </a:extLst>
          </p:cNvPr>
          <p:cNvSpPr/>
          <p:nvPr userDrawn="1"/>
        </p:nvSpPr>
        <p:spPr>
          <a:xfrm>
            <a:off x="776372" y="844021"/>
            <a:ext cx="8358187" cy="71437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0B5B6-68BF-437E-BB2E-0155573A147A}"/>
              </a:ext>
            </a:extLst>
          </p:cNvPr>
          <p:cNvSpPr txBox="1"/>
          <p:nvPr userDrawn="1"/>
        </p:nvSpPr>
        <p:spPr>
          <a:xfrm>
            <a:off x="6518655" y="6508797"/>
            <a:ext cx="19800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7B0000"/>
                </a:solidFill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cewinter@cbnu.ac.kr</a:t>
            </a:r>
            <a:endParaRPr lang="ko-KR" altLang="en-US" sz="1400" b="1" dirty="0">
              <a:solidFill>
                <a:srgbClr val="7B0000"/>
              </a:solidFill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035" name="슬라이드 번호 개체 틀 5">
            <a:extLst>
              <a:ext uri="{FF2B5EF4-FFF2-40B4-BE49-F238E27FC236}">
                <a16:creationId xmlns:a16="http://schemas.microsoft.com/office/drawing/2014/main" id="{CDB17C7D-8FD4-4AA1-8167-68CFCE3343F8}"/>
              </a:ext>
            </a:extLst>
          </p:cNvPr>
          <p:cNvSpPr>
            <a:spLocks/>
          </p:cNvSpPr>
          <p:nvPr/>
        </p:nvSpPr>
        <p:spPr bwMode="auto">
          <a:xfrm>
            <a:off x="8553450" y="6524361"/>
            <a:ext cx="431800" cy="29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39DF23EF-3E91-48B6-9DD3-D8DD07B52CC8}" type="slidenum">
              <a:rPr lang="ko-KR" altLang="en-US" sz="1400" b="1" smtClean="0">
                <a:solidFill>
                  <a:srgbClr val="7B0000"/>
                </a:solidFill>
                <a:latin typeface="+mj-ea"/>
                <a:ea typeface="+mj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400" b="1" dirty="0">
              <a:solidFill>
                <a:srgbClr val="7B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CF9C2-6A64-4B87-94BF-B874B7AB17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1234"/>
            <a:ext cx="930110" cy="1117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C0D630-9813-424F-924E-4CB997126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1" r="17583" b="37648"/>
          <a:stretch/>
        </p:blipFill>
        <p:spPr>
          <a:xfrm>
            <a:off x="17611" y="6433374"/>
            <a:ext cx="1403648" cy="39637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0C28121-B47B-4087-B4ED-60FAE5BDED29}"/>
              </a:ext>
            </a:extLst>
          </p:cNvPr>
          <p:cNvGrpSpPr/>
          <p:nvPr userDrawn="1"/>
        </p:nvGrpSpPr>
        <p:grpSpPr>
          <a:xfrm>
            <a:off x="130653" y="968731"/>
            <a:ext cx="72007" cy="5002585"/>
            <a:chOff x="8892481" y="1805797"/>
            <a:chExt cx="72007" cy="500258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CF0E945-A0F4-43C7-92AB-162EBC6BA208}"/>
                </a:ext>
              </a:extLst>
            </p:cNvPr>
            <p:cNvSpPr/>
            <p:nvPr userDrawn="1"/>
          </p:nvSpPr>
          <p:spPr>
            <a:xfrm rot="18900000">
              <a:off x="8897792" y="5733614"/>
              <a:ext cx="6669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905276-406F-44C6-AB61-1B53152E9E43}"/>
                </a:ext>
              </a:extLst>
            </p:cNvPr>
            <p:cNvSpPr/>
            <p:nvPr userDrawn="1"/>
          </p:nvSpPr>
          <p:spPr>
            <a:xfrm rot="18900000">
              <a:off x="8897792" y="5591848"/>
              <a:ext cx="6669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03554B-B435-40A3-B6CD-54790645883F}"/>
                </a:ext>
              </a:extLst>
            </p:cNvPr>
            <p:cNvSpPr/>
            <p:nvPr userDrawn="1"/>
          </p:nvSpPr>
          <p:spPr>
            <a:xfrm rot="18900000">
              <a:off x="8897792" y="5870950"/>
              <a:ext cx="6669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382BEF-EF29-4DF4-9793-9447369F7456}"/>
                </a:ext>
              </a:extLst>
            </p:cNvPr>
            <p:cNvSpPr/>
            <p:nvPr userDrawn="1"/>
          </p:nvSpPr>
          <p:spPr>
            <a:xfrm rot="18900000">
              <a:off x="8897792" y="5454511"/>
              <a:ext cx="6669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9F61BA5-BDD0-4429-AA3A-7E61BD8C2B98}"/>
                </a:ext>
              </a:extLst>
            </p:cNvPr>
            <p:cNvSpPr/>
            <p:nvPr userDrawn="1"/>
          </p:nvSpPr>
          <p:spPr>
            <a:xfrm rot="18900000">
              <a:off x="8897792" y="6429156"/>
              <a:ext cx="6669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7284E04-0973-4C56-8093-DD674F12C8B2}"/>
                </a:ext>
              </a:extLst>
            </p:cNvPr>
            <p:cNvSpPr/>
            <p:nvPr userDrawn="1"/>
          </p:nvSpPr>
          <p:spPr>
            <a:xfrm rot="18900000">
              <a:off x="8897792" y="6291819"/>
              <a:ext cx="6669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CC5A4C6-88D4-41C5-9439-11DEA76E44D7}"/>
                </a:ext>
              </a:extLst>
            </p:cNvPr>
            <p:cNvSpPr/>
            <p:nvPr userDrawn="1"/>
          </p:nvSpPr>
          <p:spPr>
            <a:xfrm rot="18900000">
              <a:off x="8897792" y="6570922"/>
              <a:ext cx="6669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65B8A95-0DCC-48F1-87DF-EA5FB096EEC3}"/>
                </a:ext>
              </a:extLst>
            </p:cNvPr>
            <p:cNvSpPr/>
            <p:nvPr userDrawn="1"/>
          </p:nvSpPr>
          <p:spPr>
            <a:xfrm rot="18900000">
              <a:off x="8897792" y="6708259"/>
              <a:ext cx="66696" cy="100123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515D51A-F7E1-4575-848E-FDE876F8E277}"/>
                </a:ext>
              </a:extLst>
            </p:cNvPr>
            <p:cNvSpPr/>
            <p:nvPr userDrawn="1"/>
          </p:nvSpPr>
          <p:spPr>
            <a:xfrm rot="18900000">
              <a:off x="8897792" y="6150053"/>
              <a:ext cx="6669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112D802-D9D9-4584-8B5A-203946DD1173}"/>
                </a:ext>
              </a:extLst>
            </p:cNvPr>
            <p:cNvSpPr/>
            <p:nvPr userDrawn="1"/>
          </p:nvSpPr>
          <p:spPr>
            <a:xfrm rot="18900000">
              <a:off x="8897792" y="6012717"/>
              <a:ext cx="6669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8D788E3-CC71-4FDF-BA5A-9E192CF81AF5}"/>
                </a:ext>
              </a:extLst>
            </p:cNvPr>
            <p:cNvSpPr/>
            <p:nvPr userDrawn="1"/>
          </p:nvSpPr>
          <p:spPr>
            <a:xfrm rot="18900000">
              <a:off x="8892481" y="4477209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183A382-E368-4728-A4A0-9CCC40E3F0CE}"/>
                </a:ext>
              </a:extLst>
            </p:cNvPr>
            <p:cNvSpPr/>
            <p:nvPr userDrawn="1"/>
          </p:nvSpPr>
          <p:spPr>
            <a:xfrm rot="18900000">
              <a:off x="8892481" y="5035414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69E0A14-DF33-453A-83A2-7166E64855BB}"/>
                </a:ext>
              </a:extLst>
            </p:cNvPr>
            <p:cNvSpPr/>
            <p:nvPr userDrawn="1"/>
          </p:nvSpPr>
          <p:spPr>
            <a:xfrm rot="18900000">
              <a:off x="8892481" y="489896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CA142F-BE7A-465D-A05B-4892DF395CD6}"/>
                </a:ext>
              </a:extLst>
            </p:cNvPr>
            <p:cNvSpPr/>
            <p:nvPr userDrawn="1"/>
          </p:nvSpPr>
          <p:spPr>
            <a:xfrm rot="18900000">
              <a:off x="8892481" y="5178067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6F654C5-54AF-47F0-8120-8D3CEFF8C291}"/>
                </a:ext>
              </a:extLst>
            </p:cNvPr>
            <p:cNvSpPr/>
            <p:nvPr userDrawn="1"/>
          </p:nvSpPr>
          <p:spPr>
            <a:xfrm rot="18900000">
              <a:off x="8892481" y="5314517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43E61F1-40D6-4861-8F57-99478E642D46}"/>
                </a:ext>
              </a:extLst>
            </p:cNvPr>
            <p:cNvSpPr/>
            <p:nvPr userDrawn="1"/>
          </p:nvSpPr>
          <p:spPr>
            <a:xfrm rot="18900000">
              <a:off x="8892481" y="4756312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FECDE00-57A0-46C5-8357-21B543CEC5A4}"/>
                </a:ext>
              </a:extLst>
            </p:cNvPr>
            <p:cNvSpPr/>
            <p:nvPr userDrawn="1"/>
          </p:nvSpPr>
          <p:spPr>
            <a:xfrm rot="18900000">
              <a:off x="8892481" y="4619861"/>
              <a:ext cx="67286" cy="100122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425A7F6-EA80-448E-A90B-BFAED35FA797}"/>
                </a:ext>
              </a:extLst>
            </p:cNvPr>
            <p:cNvSpPr/>
            <p:nvPr userDrawn="1"/>
          </p:nvSpPr>
          <p:spPr>
            <a:xfrm rot="18900000">
              <a:off x="8892481" y="3360797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EA2CE13-F798-4497-B912-A91F77EA02A1}"/>
                </a:ext>
              </a:extLst>
            </p:cNvPr>
            <p:cNvSpPr/>
            <p:nvPr userDrawn="1"/>
          </p:nvSpPr>
          <p:spPr>
            <a:xfrm rot="18900000">
              <a:off x="8892481" y="3219031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FD4B5C4-5350-4593-B9D2-487BEF7B3F4E}"/>
                </a:ext>
              </a:extLst>
            </p:cNvPr>
            <p:cNvSpPr/>
            <p:nvPr userDrawn="1"/>
          </p:nvSpPr>
          <p:spPr>
            <a:xfrm rot="18900000">
              <a:off x="8892481" y="3498134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4C59C35-2D0D-4B8F-9CC9-0402F2B25EDE}"/>
                </a:ext>
              </a:extLst>
            </p:cNvPr>
            <p:cNvSpPr/>
            <p:nvPr userDrawn="1"/>
          </p:nvSpPr>
          <p:spPr>
            <a:xfrm rot="18900000">
              <a:off x="8892481" y="3081695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C0A4FBF-50FB-4566-862F-9A9C508D809C}"/>
                </a:ext>
              </a:extLst>
            </p:cNvPr>
            <p:cNvSpPr/>
            <p:nvPr userDrawn="1"/>
          </p:nvSpPr>
          <p:spPr>
            <a:xfrm rot="18900000">
              <a:off x="8892481" y="405634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B46B110-1321-4541-A5A6-7378670D043C}"/>
                </a:ext>
              </a:extLst>
            </p:cNvPr>
            <p:cNvSpPr/>
            <p:nvPr userDrawn="1"/>
          </p:nvSpPr>
          <p:spPr>
            <a:xfrm rot="18900000">
              <a:off x="8892481" y="3919003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F08E311-CFA1-4EBF-8934-AC8A815496B8}"/>
                </a:ext>
              </a:extLst>
            </p:cNvPr>
            <p:cNvSpPr/>
            <p:nvPr userDrawn="1"/>
          </p:nvSpPr>
          <p:spPr>
            <a:xfrm rot="18900000">
              <a:off x="8892481" y="4198106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3D70951-F2DC-46A5-84E0-BA2E5D4BE677}"/>
                </a:ext>
              </a:extLst>
            </p:cNvPr>
            <p:cNvSpPr/>
            <p:nvPr userDrawn="1"/>
          </p:nvSpPr>
          <p:spPr>
            <a:xfrm rot="18900000">
              <a:off x="8892481" y="4335442"/>
              <a:ext cx="67286" cy="101009"/>
            </a:xfrm>
            <a:prstGeom prst="rect">
              <a:avLst/>
            </a:prstGeom>
            <a:solidFill>
              <a:srgbClr val="7B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B8AD065-53DC-461D-BD9E-B17888ED1FD8}"/>
                </a:ext>
              </a:extLst>
            </p:cNvPr>
            <p:cNvSpPr/>
            <p:nvPr userDrawn="1"/>
          </p:nvSpPr>
          <p:spPr>
            <a:xfrm rot="18900000">
              <a:off x="8892481" y="3777236"/>
              <a:ext cx="67286" cy="101009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E24018B-D3D2-4CDB-8AAE-A5775739BC49}"/>
                </a:ext>
              </a:extLst>
            </p:cNvPr>
            <p:cNvSpPr/>
            <p:nvPr userDrawn="1"/>
          </p:nvSpPr>
          <p:spPr>
            <a:xfrm rot="18900000">
              <a:off x="8892481" y="3639900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D173C0-E7F3-4812-9876-929E78D73654}"/>
                </a:ext>
              </a:extLst>
            </p:cNvPr>
            <p:cNvSpPr/>
            <p:nvPr userDrawn="1"/>
          </p:nvSpPr>
          <p:spPr>
            <a:xfrm rot="18900000">
              <a:off x="8892481" y="2102620"/>
              <a:ext cx="67286" cy="101009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A24436-C5E1-42B1-95BC-296B1CB79C76}"/>
                </a:ext>
              </a:extLst>
            </p:cNvPr>
            <p:cNvSpPr/>
            <p:nvPr userDrawn="1"/>
          </p:nvSpPr>
          <p:spPr>
            <a:xfrm rot="18900000">
              <a:off x="8892481" y="1960854"/>
              <a:ext cx="67286" cy="100123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9B2C9EA-9985-46D8-9CF1-50C0AAD16743}"/>
                </a:ext>
              </a:extLst>
            </p:cNvPr>
            <p:cNvSpPr/>
            <p:nvPr userDrawn="1"/>
          </p:nvSpPr>
          <p:spPr>
            <a:xfrm rot="18900000">
              <a:off x="8892481" y="2239956"/>
              <a:ext cx="67286" cy="100122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A48669B-EC65-4428-98A0-3CEE103077BF}"/>
                </a:ext>
              </a:extLst>
            </p:cNvPr>
            <p:cNvSpPr/>
            <p:nvPr userDrawn="1"/>
          </p:nvSpPr>
          <p:spPr>
            <a:xfrm rot="18900000">
              <a:off x="8892481" y="2798162"/>
              <a:ext cx="67286" cy="100122"/>
            </a:xfrm>
            <a:prstGeom prst="rect">
              <a:avLst/>
            </a:prstGeom>
            <a:solidFill>
              <a:srgbClr val="7B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D0FBFE9-59A3-4CD3-9C35-C3404A04F845}"/>
                </a:ext>
              </a:extLst>
            </p:cNvPr>
            <p:cNvSpPr/>
            <p:nvPr userDrawn="1"/>
          </p:nvSpPr>
          <p:spPr>
            <a:xfrm rot="18900000">
              <a:off x="8892481" y="2660825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D9779AD-F162-4CF0-81F0-DBE9C23D8F0E}"/>
                </a:ext>
              </a:extLst>
            </p:cNvPr>
            <p:cNvSpPr/>
            <p:nvPr userDrawn="1"/>
          </p:nvSpPr>
          <p:spPr>
            <a:xfrm rot="18900000">
              <a:off x="8892481" y="2939928"/>
              <a:ext cx="67286" cy="101009"/>
            </a:xfrm>
            <a:prstGeom prst="rect">
              <a:avLst/>
            </a:prstGeom>
            <a:solidFill>
              <a:srgbClr val="7B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8F6E318-15BA-4D74-BB9D-D2E6F9CD38A2}"/>
                </a:ext>
              </a:extLst>
            </p:cNvPr>
            <p:cNvSpPr/>
            <p:nvPr userDrawn="1"/>
          </p:nvSpPr>
          <p:spPr>
            <a:xfrm rot="18900000">
              <a:off x="8892481" y="2519059"/>
              <a:ext cx="67286" cy="100123"/>
            </a:xfrm>
            <a:prstGeom prst="rect">
              <a:avLst/>
            </a:prstGeom>
            <a:solidFill>
              <a:srgbClr val="7B000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5D11C5-C8A5-4381-989E-FF40523E7090}"/>
                </a:ext>
              </a:extLst>
            </p:cNvPr>
            <p:cNvSpPr/>
            <p:nvPr userDrawn="1"/>
          </p:nvSpPr>
          <p:spPr>
            <a:xfrm rot="18900000">
              <a:off x="8892481" y="2381723"/>
              <a:ext cx="67286" cy="101009"/>
            </a:xfrm>
            <a:prstGeom prst="rect">
              <a:avLst/>
            </a:prstGeom>
            <a:solidFill>
              <a:srgbClr val="7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22E0CCD-A44C-460E-88B1-0A0B2B1C7B6E}"/>
                </a:ext>
              </a:extLst>
            </p:cNvPr>
            <p:cNvSpPr/>
            <p:nvPr userDrawn="1"/>
          </p:nvSpPr>
          <p:spPr>
            <a:xfrm rot="18900000">
              <a:off x="8892481" y="1805797"/>
              <a:ext cx="67286" cy="101009"/>
            </a:xfrm>
            <a:prstGeom prst="rect">
              <a:avLst/>
            </a:prstGeom>
            <a:solidFill>
              <a:srgbClr val="7B0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rgbClr val="FFFFFF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</p:sldLayoutIdLst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rgbClr val="3A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맑은 고딕" panose="020B0503020000020004" pitchFamily="50" charset="-127"/>
        <a:buChar char="◈"/>
        <a:defRPr sz="18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16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u"/>
        <a:defRPr sz="14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2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Times New Roman" panose="02020603050405020304" pitchFamily="18" charset="0"/>
        <a:buChar char="+"/>
        <a:defRPr sz="1100" kern="1200">
          <a:solidFill>
            <a:srgbClr val="3A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98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CFDEE54-0DFB-48C2-BC40-F6718F9E3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오픈소스전문프로젝트</a:t>
            </a:r>
            <a:r>
              <a:rPr lang="ko-KR" altLang="en-US" sz="3600" dirty="0"/>
              <a:t> </a:t>
            </a:r>
            <a:br>
              <a:rPr lang="en-US" altLang="ko-KR" dirty="0"/>
            </a:br>
            <a:r>
              <a:rPr lang="en-US" altLang="ko-KR" dirty="0"/>
              <a:t>05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31BAD74-1466-4FD7-A9EF-2F48F1DE4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박수창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Soochang</a:t>
            </a:r>
            <a:r>
              <a:rPr lang="en-US" altLang="ko-KR" dirty="0"/>
              <a:t> Park)</a:t>
            </a:r>
          </a:p>
          <a:p>
            <a:pPr eaLnBrk="1" hangingPunct="1"/>
            <a:r>
              <a:rPr lang="en-US" altLang="ko-KR" sz="2000" dirty="0"/>
              <a:t>Dept. of Computer Engineering</a:t>
            </a:r>
          </a:p>
          <a:p>
            <a:pPr eaLnBrk="1" hangingPunct="1"/>
            <a:r>
              <a:rPr lang="en-US" altLang="ko-KR" sz="2000" dirty="0"/>
              <a:t>cewinter@cbnu.ac.kr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[5/12]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데이트피커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에디트텍스트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버튼을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개씩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datePicker1, </a:t>
            </a:r>
            <a:r>
              <a:rPr lang="en-US" altLang="ko-KR" sz="1600" b="1" dirty="0" err="1"/>
              <a:t>edtDiary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btnWrite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6" y="1259666"/>
            <a:ext cx="8191983" cy="569496"/>
          </a:xfrm>
          <a:prstGeom prst="rect">
            <a:avLst/>
          </a:prstGeom>
        </p:spPr>
      </p:pic>
      <p:pic>
        <p:nvPicPr>
          <p:cNvPr id="2" name="Picture 1" descr="스크린샷 2019-02-04 오후 9.18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10" y="3102887"/>
            <a:ext cx="6330266" cy="35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4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[6/12]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개를 선언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파일 이름을 지정할 문자열 변수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 → 파일 이름은 “연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.txt”</a:t>
            </a:r>
            <a:r>
              <a:rPr lang="ko-KR" altLang="en-US" sz="1600" b="1" dirty="0"/>
              <a:t>로 지정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변수에 </a:t>
            </a: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대입</a:t>
            </a:r>
            <a:endParaRPr lang="en-US" altLang="ko-KR" sz="1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6" y="1259666"/>
            <a:ext cx="8191983" cy="569496"/>
          </a:xfrm>
          <a:prstGeom prst="rect">
            <a:avLst/>
          </a:prstGeom>
        </p:spPr>
      </p:pic>
      <p:pic>
        <p:nvPicPr>
          <p:cNvPr id="6" name="Picture 5" descr="스크린샷 2019-02-04 오후 9.18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9" y="3431379"/>
            <a:ext cx="4723706" cy="780509"/>
          </a:xfrm>
          <a:prstGeom prst="rect">
            <a:avLst/>
          </a:prstGeom>
        </p:spPr>
      </p:pic>
      <p:pic>
        <p:nvPicPr>
          <p:cNvPr id="7" name="Picture 6" descr="스크린샷 2019-02-04 오후 9.18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1" y="3717779"/>
            <a:ext cx="4691234" cy="303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44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[7/12]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Calendar </a:t>
            </a:r>
            <a:r>
              <a:rPr lang="ko-KR" altLang="en-US" sz="1600" b="1" dirty="0"/>
              <a:t>클래스를 이용해 현재 날짜의 연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일을 구한 후에 </a:t>
            </a:r>
            <a:r>
              <a:rPr lang="ko-KR" altLang="en-US" sz="1600" b="1" dirty="0" err="1"/>
              <a:t>데이트피커를</a:t>
            </a:r>
            <a:r>
              <a:rPr lang="ko-KR" altLang="en-US" sz="1600" b="1" dirty="0"/>
              <a:t> 초기화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데이트피커의</a:t>
            </a:r>
            <a:r>
              <a:rPr lang="ko-KR" altLang="en-US" sz="1600" b="1" dirty="0"/>
              <a:t> 날짜가 변경되면 변경된 날짜에 해당하는 일기 파일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연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.txt)</a:t>
            </a:r>
            <a:r>
              <a:rPr lang="ko-KR" altLang="en-US" sz="1600" b="1" dirty="0"/>
              <a:t>의 </a:t>
            </a:r>
            <a:endParaRPr lang="en-US" altLang="ko-KR" sz="1600" b="1" dirty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/>
              <a:t>내용을 </a:t>
            </a:r>
            <a:r>
              <a:rPr lang="ko-KR" altLang="en-US" sz="1600" b="1" dirty="0" err="1"/>
              <a:t>에디트텍스트에</a:t>
            </a:r>
            <a:r>
              <a:rPr lang="ko-KR" altLang="en-US" sz="1600" b="1" dirty="0"/>
              <a:t> 보여줌</a:t>
            </a:r>
            <a:endParaRPr lang="en-US" altLang="ko-KR" sz="1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6" y="1259666"/>
            <a:ext cx="8191983" cy="569496"/>
          </a:xfrm>
          <a:prstGeom prst="rect">
            <a:avLst/>
          </a:prstGeom>
        </p:spPr>
      </p:pic>
      <p:pic>
        <p:nvPicPr>
          <p:cNvPr id="4" name="Picture 3" descr="스크린샷 2019-02-04 오후 9.2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7" y="3482932"/>
            <a:ext cx="3951184" cy="2203414"/>
          </a:xfrm>
          <a:prstGeom prst="rect">
            <a:avLst/>
          </a:prstGeom>
        </p:spPr>
      </p:pic>
      <p:pic>
        <p:nvPicPr>
          <p:cNvPr id="5" name="Picture 4" descr="스크린샷 2019-02-04 오후 9.21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44" y="3704031"/>
            <a:ext cx="3940241" cy="20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8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[8/12]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현재 날짜 파일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연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.txt)</a:t>
            </a:r>
            <a:r>
              <a:rPr lang="ko-KR" altLang="en-US" sz="1600" b="1" dirty="0"/>
              <a:t>을 읽어 일기 내용을 반환하는 </a:t>
            </a:r>
            <a:r>
              <a:rPr lang="en-US" altLang="ko-KR" sz="1600" b="1" dirty="0" err="1"/>
              <a:t>readDiary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완성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6" y="1259666"/>
            <a:ext cx="8191983" cy="569496"/>
          </a:xfrm>
          <a:prstGeom prst="rect">
            <a:avLst/>
          </a:prstGeom>
        </p:spPr>
      </p:pic>
      <p:pic>
        <p:nvPicPr>
          <p:cNvPr id="4" name="Picture 3" descr="스크린샷 2019-02-04 오후 9.26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98" y="2722044"/>
            <a:ext cx="5958701" cy="394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3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[9/12]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맨 아래 버튼을 클릭했을 때 동작하는 내용을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내부에 완성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6" y="1259666"/>
            <a:ext cx="8191983" cy="569496"/>
          </a:xfrm>
          <a:prstGeom prst="rect">
            <a:avLst/>
          </a:prstGeom>
        </p:spPr>
      </p:pic>
      <p:pic>
        <p:nvPicPr>
          <p:cNvPr id="4" name="Picture 3" descr="스크린샷 2019-02-04 오후 9.26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11" y="2777150"/>
            <a:ext cx="6039555" cy="35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37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[10/12]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Android Studio</a:t>
            </a:r>
            <a:r>
              <a:rPr lang="ko-KR" altLang="en-US" sz="1600" b="1" dirty="0"/>
              <a:t>에서 제공하는 </a:t>
            </a:r>
            <a:r>
              <a:rPr lang="en-US" altLang="ko-KR" sz="1600" b="1" dirty="0"/>
              <a:t>DDMS </a:t>
            </a:r>
            <a:r>
              <a:rPr lang="ko-KR" altLang="en-US" sz="1600" b="1" dirty="0"/>
              <a:t>툴을 사용하여 일기가 쓰여진 파일 확인</a:t>
            </a:r>
            <a:endParaRPr lang="en-US" altLang="ko-KR" sz="1600" b="1" dirty="0"/>
          </a:p>
        </p:txBody>
      </p:sp>
      <p:cxnSp>
        <p:nvCxnSpPr>
          <p:cNvPr id="9" name="직선 화살표 연결선 8"/>
          <p:cNvCxnSpPr/>
          <p:nvPr/>
        </p:nvCxnSpPr>
        <p:spPr bwMode="auto">
          <a:xfrm>
            <a:off x="4450660" y="4224528"/>
            <a:ext cx="460821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6" y="1259666"/>
            <a:ext cx="8191983" cy="569496"/>
          </a:xfrm>
          <a:prstGeom prst="rect">
            <a:avLst/>
          </a:prstGeom>
        </p:spPr>
      </p:pic>
      <p:pic>
        <p:nvPicPr>
          <p:cNvPr id="2" name="Picture 1" descr="스크린샷 2019-02-04 오후 9.2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4" y="2783355"/>
            <a:ext cx="4210258" cy="3214048"/>
          </a:xfrm>
          <a:prstGeom prst="rect">
            <a:avLst/>
          </a:prstGeom>
        </p:spPr>
      </p:pic>
      <p:pic>
        <p:nvPicPr>
          <p:cNvPr id="7" name="Picture 6" descr="스크린샷 2019-02-04 오후 9.27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544" y="2791933"/>
            <a:ext cx="4000288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5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[11/12]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PC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로 이동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PC</a:t>
            </a:r>
            <a:r>
              <a:rPr lang="ko-KR" altLang="en-US" sz="1600" b="1" dirty="0"/>
              <a:t>로 가져올 파일을 선택하고 마우스 오른쪽 버튼을 클릭해서 </a:t>
            </a:r>
            <a:r>
              <a:rPr lang="en-US" altLang="ko-KR" sz="1600" b="1" dirty="0"/>
              <a:t>[Save As]</a:t>
            </a:r>
            <a:r>
              <a:rPr lang="ko-KR" altLang="en-US" sz="1600" b="1" dirty="0"/>
              <a:t>를 선택하고 </a:t>
            </a:r>
            <a:r>
              <a:rPr lang="en-US" altLang="ko-KR" sz="1600" b="1" dirty="0"/>
              <a:t>PC</a:t>
            </a:r>
            <a:r>
              <a:rPr lang="ko-KR" altLang="en-US" sz="1600" b="1" dirty="0"/>
              <a:t>의 폴더를 지정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6" y="1259666"/>
            <a:ext cx="8191983" cy="569496"/>
          </a:xfrm>
          <a:prstGeom prst="rect">
            <a:avLst/>
          </a:prstGeom>
        </p:spPr>
      </p:pic>
      <p:pic>
        <p:nvPicPr>
          <p:cNvPr id="4" name="Picture 3" descr="스크린샷 2019-02-04 오후 9.29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2" y="3064865"/>
            <a:ext cx="4914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1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[12/12]</a:t>
            </a:r>
            <a:r>
              <a:rPr lang="ko-KR" altLang="en-US" sz="2400" dirty="0"/>
              <a:t> </a:t>
            </a:r>
          </a:p>
        </p:txBody>
      </p:sp>
      <p:pic>
        <p:nvPicPr>
          <p:cNvPr id="2" name="Picture 1" descr="스크린샷 2019-02-04 오후 9.29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/>
          <a:stretch/>
        </p:blipFill>
        <p:spPr>
          <a:xfrm>
            <a:off x="229508" y="1279945"/>
            <a:ext cx="7464269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41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en-US" altLang="ko-KR" sz="2400" dirty="0"/>
              <a:t>raw </a:t>
            </a:r>
            <a:r>
              <a:rPr lang="ko-KR" altLang="en-US" sz="2400" dirty="0"/>
              <a:t>폴더 파일 처리</a:t>
            </a:r>
            <a:r>
              <a:rPr lang="en-US" altLang="ko-KR" sz="2400" dirty="0"/>
              <a:t>[1/3]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처리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/res/raw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필요한 파일을 저장해서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openRaw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Resource(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사용해서 접근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InputStream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 사용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/res/raw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프로젝트에 포함된 폴더이므로 읽기 전용만 사용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" name="Picture 1" descr="스크린샷 2019-02-04 오후 9.30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0" y="3188153"/>
            <a:ext cx="26162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3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en-US" altLang="ko-KR" sz="2400" dirty="0"/>
              <a:t>raw </a:t>
            </a:r>
            <a:r>
              <a:rPr lang="ko-KR" altLang="en-US" sz="2400" dirty="0"/>
              <a:t>폴더 파일 처리</a:t>
            </a:r>
            <a:r>
              <a:rPr lang="en-US" altLang="ko-KR" sz="2400" dirty="0"/>
              <a:t>[2/3]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읽기 예제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폴더를 생성하고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임의의 내용을 입력한 *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.txt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파일을 복사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3" name="Picture 2" descr="스크린샷 2019-02-04 오후 9.30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2" y="2420501"/>
            <a:ext cx="7645400" cy="1955800"/>
          </a:xfrm>
          <a:prstGeom prst="rect">
            <a:avLst/>
          </a:prstGeom>
        </p:spPr>
      </p:pic>
      <p:pic>
        <p:nvPicPr>
          <p:cNvPr id="7" name="Picture 6" descr="스크린샷 2019-02-04 오후 9.31.0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" b="1"/>
          <a:stretch/>
        </p:blipFill>
        <p:spPr>
          <a:xfrm>
            <a:off x="835903" y="4283860"/>
            <a:ext cx="7594600" cy="103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E08A9-675F-4CAE-B372-BBCF29F6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B0000"/>
                </a:solidFill>
              </a:rPr>
              <a:t>Report #04</a:t>
            </a:r>
            <a:endParaRPr lang="ko-KR" altLang="en-US" dirty="0">
              <a:solidFill>
                <a:srgbClr val="7B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227F7-BF43-455B-B1A8-31AB602D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ko-KR" altLang="en-US" dirty="0">
                <a:solidFill>
                  <a:srgbClr val="7B0000"/>
                </a:solidFill>
              </a:rPr>
              <a:t>조별로</a:t>
            </a:r>
            <a:endParaRPr lang="en-US" altLang="ko-KR" dirty="0">
              <a:solidFill>
                <a:srgbClr val="7B0000"/>
              </a:solidFill>
            </a:endParaRPr>
          </a:p>
          <a:p>
            <a:pPr marL="800100" lvl="1" indent="-342900">
              <a:buAutoNum type="alphaLcPeriod"/>
            </a:pPr>
            <a:r>
              <a:rPr lang="ko-KR" altLang="en-US" dirty="0">
                <a:solidFill>
                  <a:srgbClr val="7B0000"/>
                </a:solidFill>
              </a:rPr>
              <a:t>데이터분석을 위한 데이터 수집을 수행하고 </a:t>
            </a:r>
            <a:r>
              <a:rPr lang="en-US" altLang="ko-KR" dirty="0">
                <a:solidFill>
                  <a:srgbClr val="7B0000"/>
                </a:solidFill>
              </a:rPr>
              <a:t>1</a:t>
            </a:r>
            <a:r>
              <a:rPr lang="ko-KR" altLang="en-US" dirty="0">
                <a:solidFill>
                  <a:srgbClr val="7B0000"/>
                </a:solidFill>
              </a:rPr>
              <a:t>차 데이터 및 분석 계획서를 </a:t>
            </a:r>
            <a:r>
              <a:rPr lang="ko-KR" altLang="en-US" dirty="0" err="1">
                <a:solidFill>
                  <a:srgbClr val="7B0000"/>
                </a:solidFill>
              </a:rPr>
              <a:t>제출하시오</a:t>
            </a:r>
            <a:r>
              <a:rPr lang="en-US" altLang="ko-KR" dirty="0">
                <a:solidFill>
                  <a:srgbClr val="7B0000"/>
                </a:solidFill>
              </a:rPr>
              <a:t>.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제출기한</a:t>
            </a:r>
            <a:r>
              <a:rPr lang="en-US" altLang="ko-KR" dirty="0">
                <a:solidFill>
                  <a:srgbClr val="FF0000"/>
                </a:solidFill>
              </a:rPr>
              <a:t>) 5</a:t>
            </a:r>
            <a:r>
              <a:rPr lang="ko-KR" altLang="en-US" dirty="0">
                <a:solidFill>
                  <a:srgbClr val="FF0000"/>
                </a:solidFill>
              </a:rPr>
              <a:t>월 </a:t>
            </a:r>
            <a:r>
              <a:rPr lang="en-US" altLang="ko-KR" dirty="0">
                <a:solidFill>
                  <a:srgbClr val="FF0000"/>
                </a:solidFill>
              </a:rPr>
              <a:t>25</a:t>
            </a:r>
            <a:r>
              <a:rPr lang="ko-KR" altLang="en-US" dirty="0">
                <a:solidFill>
                  <a:srgbClr val="FF0000"/>
                </a:solidFill>
              </a:rPr>
              <a:t>일 </a:t>
            </a:r>
            <a:r>
              <a:rPr lang="en-US" altLang="ko-KR" dirty="0">
                <a:solidFill>
                  <a:srgbClr val="FF0000"/>
                </a:solidFill>
              </a:rPr>
              <a:t>6</a:t>
            </a:r>
            <a:r>
              <a:rPr lang="ko-KR" altLang="en-US" dirty="0">
                <a:solidFill>
                  <a:srgbClr val="FF0000"/>
                </a:solidFill>
              </a:rPr>
              <a:t>시 </a:t>
            </a:r>
            <a:r>
              <a:rPr lang="en-US" altLang="ko-KR" dirty="0">
                <a:solidFill>
                  <a:srgbClr val="FF0000"/>
                </a:solidFill>
              </a:rPr>
              <a:t>– </a:t>
            </a:r>
            <a:r>
              <a:rPr lang="ko-KR" altLang="en-US" dirty="0">
                <a:solidFill>
                  <a:srgbClr val="FF0000"/>
                </a:solidFill>
              </a:rPr>
              <a:t>과제 제출이 출석의미도 포함되니 필히 시간 엄수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과제 공지 및 제출 </a:t>
            </a:r>
            <a:r>
              <a:rPr lang="en-US" altLang="ko-KR" dirty="0" err="1">
                <a:solidFill>
                  <a:srgbClr val="FF0000"/>
                </a:solidFill>
              </a:rPr>
              <a:t>eCampus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플랫폼 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오후 </a:t>
            </a:r>
            <a:r>
              <a:rPr lang="en-US" altLang="ko-KR" dirty="0">
                <a:solidFill>
                  <a:srgbClr val="FF0000"/>
                </a:solidFill>
              </a:rPr>
              <a:t>6</a:t>
            </a:r>
            <a:r>
              <a:rPr lang="ko-KR" altLang="en-US" dirty="0">
                <a:solidFill>
                  <a:srgbClr val="FF0000"/>
                </a:solidFill>
              </a:rPr>
              <a:t>시 이후 제출 불가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2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en-US" altLang="ko-KR" sz="2400" dirty="0"/>
              <a:t>raw </a:t>
            </a:r>
            <a:r>
              <a:rPr lang="ko-KR" altLang="en-US" sz="2400" dirty="0"/>
              <a:t>폴더 파일 처리</a:t>
            </a:r>
            <a:r>
              <a:rPr lang="en-US" altLang="ko-KR" sz="2400" dirty="0"/>
              <a:t>[3/3]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읽기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3" name="Picture 2" descr="스크린샷 2019-02-04 오후 9.3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4" y="1975717"/>
            <a:ext cx="5967648" cy="47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가상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 확인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MP3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파일처럼 여러 응용 프로그램에서 사용되는 경우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카드에 저장해 활용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카드에 저장된 데이터에 특별한 인증 절차 없이 접근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AVD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이름을 선택하고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[Edit]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클릭하면 사용하는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카드를 확인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9.3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3" y="3180875"/>
            <a:ext cx="6923782" cy="33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84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카드에서 파일 읽기</a:t>
            </a:r>
            <a:r>
              <a:rPr lang="en-US" altLang="ko-KR" sz="2400" dirty="0"/>
              <a:t>[1/3]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카드에서 파일 읽기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카드의 기본적인 경로는 내장 메모리에서 파일을 읽을 때와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뱔차이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없음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Device File Explorer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sdcard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 또는</a:t>
            </a:r>
            <a:r>
              <a:rPr lang="en-US" b="1" dirty="0"/>
              <a:t>/storage/emulated/0</a:t>
            </a:r>
            <a:r>
              <a:rPr lang="ko-KR" altLang="en-US" b="1" dirty="0"/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텍스트 파일 올림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9.33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8" y="3075198"/>
            <a:ext cx="6232791" cy="36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카드에서 파일 읽기</a:t>
            </a:r>
            <a:r>
              <a:rPr lang="en-US" altLang="ko-KR" sz="2400" dirty="0"/>
              <a:t>[2/3]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카드에서 파일 읽기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카드를 사용할 수 있도록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퍼미션을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9.33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2" y="2384922"/>
            <a:ext cx="7620000" cy="698500"/>
          </a:xfrm>
          <a:prstGeom prst="rect">
            <a:avLst/>
          </a:prstGeom>
        </p:spPr>
      </p:pic>
      <p:pic>
        <p:nvPicPr>
          <p:cNvPr id="6" name="Picture 5" descr="스크린샷 2019-02-04 오후 9.34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3" y="3199960"/>
            <a:ext cx="7546206" cy="280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7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카드에서 파일 읽기</a:t>
            </a:r>
            <a:r>
              <a:rPr lang="en-US" altLang="ko-KR" sz="2400" dirty="0"/>
              <a:t>[3/3]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카드에서</a:t>
            </a:r>
            <a:b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읽기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9.34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579" y="1376954"/>
            <a:ext cx="5647252" cy="52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12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 폴더 및 파일 생성하기</a:t>
            </a:r>
            <a:r>
              <a:rPr lang="en-US" altLang="ko-KR" sz="2400" dirty="0"/>
              <a:t>[1/2]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카드에 폴더 및 파일 생성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Environment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정적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이용해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카드의 동작 여부 및 관련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 경로 구함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9.35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03" y="2814874"/>
            <a:ext cx="7365201" cy="273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3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 폴더 및 파일 생성하기</a:t>
            </a:r>
            <a:r>
              <a:rPr lang="en-US" altLang="ko-KR" sz="2400" dirty="0"/>
              <a:t>[2/2]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카드에 폴더 및 파일 생성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9.35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4" y="1970660"/>
            <a:ext cx="5174619" cy="3613609"/>
          </a:xfrm>
          <a:prstGeom prst="rect">
            <a:avLst/>
          </a:prstGeom>
        </p:spPr>
      </p:pic>
      <p:pic>
        <p:nvPicPr>
          <p:cNvPr id="5" name="Picture 4" descr="스크린샷 2019-02-04 오후 9.36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2" y="4351212"/>
            <a:ext cx="5187318" cy="23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4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 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[1/12]</a:t>
            </a:r>
            <a:r>
              <a:rPr lang="ko-KR" altLang="en-US" sz="22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특정 폴더의 하위 폴더 및 파일 목록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특정 폴더의 하위 폴더 및 파일 목록은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File.listFiles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9.37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03" y="2388195"/>
            <a:ext cx="7658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30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 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[2/12]</a:t>
            </a:r>
            <a:r>
              <a:rPr lang="ko-KR" altLang="en-US" sz="22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특정 폴더의 하위 폴더 및</a:t>
            </a:r>
            <a:b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목록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9.3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95" y="1450257"/>
            <a:ext cx="5247435" cy="49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40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 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[3/12]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Project8_2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com.cookandroid.project8_2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Picture 1" descr="스크린샷 2019-02-04 오후 9.38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312" y="2067281"/>
            <a:ext cx="2184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처리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 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[4/12]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커스텀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위젯</a:t>
            </a:r>
            <a:r>
              <a:rPr lang="en-US" altLang="ko-KR" sz="1600" b="1" dirty="0"/>
              <a:t>(Custom Widget)</a:t>
            </a:r>
            <a:r>
              <a:rPr lang="ko-KR" altLang="en-US" sz="1600" b="1" dirty="0"/>
              <a:t>을 직접 만들어 </a:t>
            </a:r>
            <a:r>
              <a:rPr lang="en-US" altLang="ko-KR" sz="1600" b="1" dirty="0"/>
              <a:t>activity_main.xml</a:t>
            </a:r>
            <a:r>
              <a:rPr lang="ko-KR" altLang="en-US" sz="1600" b="1" dirty="0"/>
              <a:t>에 넣어 사용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4" name="Picture 3" descr="스크린샷 2019-02-04 오후 9.39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03" y="2769209"/>
            <a:ext cx="7457113" cy="39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3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[5/12]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생성된 </a:t>
            </a:r>
            <a:r>
              <a:rPr lang="en-US" sz="1600" b="1" dirty="0"/>
              <a:t>public class </a:t>
            </a:r>
            <a:r>
              <a:rPr lang="en-US" sz="1600" b="1" dirty="0" err="1"/>
              <a:t>myPictureView와</a:t>
            </a:r>
            <a:r>
              <a:rPr lang="en-US" sz="1600" b="1" dirty="0"/>
              <a:t> { 사이에 extends </a:t>
            </a:r>
            <a:r>
              <a:rPr lang="en-US" sz="1600" b="1" dirty="0" err="1"/>
              <a:t>View를</a:t>
            </a:r>
            <a:r>
              <a:rPr lang="en-US" sz="1600" b="1" dirty="0"/>
              <a:t> </a:t>
            </a:r>
            <a:r>
              <a:rPr lang="ko-KR" altLang="en-US" sz="1600" b="1" dirty="0"/>
              <a:t>코딩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4" name="Picture 3" descr="스크린샷 2019-02-04 오후 9.40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2" y="2801658"/>
            <a:ext cx="7420774" cy="31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05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[6/12]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onDraw(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오버라이딩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4" name="Picture 3" descr="스크린샷 2019-02-04 오후 9.41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42" y="2746762"/>
            <a:ext cx="5401099" cy="39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1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[7/12]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코딩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가로 레이아웃에 버튼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 생성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커스텀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위젯인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myPictureView</a:t>
            </a:r>
            <a:r>
              <a:rPr lang="ko-KR" altLang="en-US" sz="1400" b="1" dirty="0"/>
              <a:t>를 생성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위젯의</a:t>
            </a:r>
            <a:r>
              <a:rPr lang="ko-KR" altLang="en-US" sz="1400" b="1" dirty="0"/>
              <a:t> 이름은 </a:t>
            </a:r>
            <a:r>
              <a:rPr lang="en-US" altLang="ko-KR" sz="1400" b="1" dirty="0" err="1"/>
              <a:t>btnPrev</a:t>
            </a:r>
            <a:r>
              <a:rPr lang="en-US" altLang="ko-KR" sz="1400" b="1" dirty="0"/>
              <a:t>, </a:t>
            </a:r>
            <a:br>
              <a:rPr lang="en-US" altLang="ko-KR" sz="1400" b="1" dirty="0"/>
            </a:br>
            <a:r>
              <a:rPr lang="en-US" altLang="ko-KR" sz="1400" b="1" dirty="0" err="1"/>
              <a:t>btnNext</a:t>
            </a:r>
            <a:r>
              <a:rPr lang="en-US" altLang="ko-KR" sz="1400" b="1" dirty="0"/>
              <a:t>,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	myPictureView1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4" name="Picture 3" descr="스크린샷 2019-02-04 오후 9.42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425" y="4408767"/>
            <a:ext cx="5468508" cy="2160023"/>
          </a:xfrm>
          <a:prstGeom prst="rect">
            <a:avLst/>
          </a:prstGeom>
        </p:spPr>
      </p:pic>
      <p:pic>
        <p:nvPicPr>
          <p:cNvPr id="2" name="Picture 1" descr="스크린샷 2019-02-04 오후 9.4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2"/>
          <a:stretch/>
        </p:blipFill>
        <p:spPr>
          <a:xfrm>
            <a:off x="3367613" y="3073782"/>
            <a:ext cx="5491414" cy="13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1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[8/12]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그림 파일을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카드에 미리 넣어둠</a:t>
            </a:r>
            <a:endParaRPr lang="en-US" altLang="ko-KR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4" name="Picture 3" descr="스크린샷 2019-02-04 오후 9.44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78" y="2446652"/>
            <a:ext cx="5029265" cy="39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37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[9/12]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activity_main.xml</a:t>
            </a:r>
            <a:r>
              <a:rPr lang="ko-KR" altLang="en-US" sz="1400" b="1" dirty="0"/>
              <a:t>의 </a:t>
            </a:r>
            <a:br>
              <a:rPr lang="en-US" altLang="ko-KR" sz="1400" b="1" dirty="0"/>
            </a:br>
            <a:r>
              <a:rPr lang="en-US" altLang="ko-KR" sz="1400" b="1" dirty="0"/>
              <a:t>3</a:t>
            </a:r>
            <a:r>
              <a:rPr lang="ko-KR" altLang="en-US" sz="1400" b="1" dirty="0"/>
              <a:t>개 </a:t>
            </a:r>
            <a:r>
              <a:rPr lang="ko-KR" altLang="en-US" sz="1400" b="1" dirty="0" err="1"/>
              <a:t>위젯에</a:t>
            </a:r>
            <a:r>
              <a:rPr lang="ko-KR" altLang="en-US" sz="1400" b="1" dirty="0"/>
              <a:t> 대응할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변수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SD </a:t>
            </a:r>
            <a:r>
              <a:rPr lang="ko-KR" altLang="en-US" sz="1400" b="1" dirty="0"/>
              <a:t>카드에서 읽어올 이미지 파일</a:t>
            </a:r>
            <a:br>
              <a:rPr lang="en-US" altLang="ko-KR" sz="1400" b="1" dirty="0"/>
            </a:br>
            <a:r>
              <a:rPr lang="ko-KR" altLang="en-US" sz="1400" b="1" dirty="0"/>
              <a:t>배열과 파일명 문자열 변수</a:t>
            </a: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위젯</a:t>
            </a:r>
            <a:r>
              <a:rPr lang="ko-KR" altLang="en-US" sz="1400" b="1" dirty="0"/>
              <a:t> 변수에 </a:t>
            </a:r>
            <a:r>
              <a:rPr lang="en-US" altLang="ko-KR" sz="1400" b="1" dirty="0" err="1"/>
              <a:t>activity_main.xml</a:t>
            </a:r>
            <a:r>
              <a:rPr lang="en-US" altLang="ko-KR" sz="1400" b="1" dirty="0"/>
              <a:t> </a:t>
            </a:r>
            <a:br>
              <a:rPr lang="en-US" altLang="ko-KR" sz="1400" b="1" dirty="0"/>
            </a:br>
            <a:r>
              <a:rPr lang="ko-KR" altLang="en-US" sz="1400" b="1" dirty="0"/>
              <a:t>위젯 대입</a:t>
            </a:r>
            <a:endParaRPr lang="en-US" altLang="ko-KR" sz="14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Picture 1" descr="스크린샷 2019-02-04 오후 9.44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95" y="2292851"/>
            <a:ext cx="5115927" cy="43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68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2520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[10/12]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카드의</a:t>
            </a:r>
            <a:r>
              <a:rPr lang="en-US" sz="1600" b="1" dirty="0"/>
              <a:t> /storage/emulated/0/Pictures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폴더에서 파일을 읽어오고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b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첫 번째 파일을 커스텀 위젯에 출력</a:t>
            </a:r>
            <a:endParaRPr lang="en-US" altLang="ko-KR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4" name="Picture 3" descr="스크린샷 2019-02-04 오후 9.45.4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" b="1902"/>
          <a:stretch/>
        </p:blipFill>
        <p:spPr>
          <a:xfrm>
            <a:off x="886400" y="2701466"/>
            <a:ext cx="6993392" cy="32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2520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[11/12]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버튼을 클릭하면 동작하는 </a:t>
            </a:r>
            <a:b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리스너 정의</a:t>
            </a:r>
            <a:endParaRPr lang="en-US" altLang="ko-KR" sz="1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Picture 1" descr="스크린샷 2019-02-04 오후 9.46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99" y="2016481"/>
            <a:ext cx="5195424" cy="2798221"/>
          </a:xfrm>
          <a:prstGeom prst="rect">
            <a:avLst/>
          </a:prstGeom>
        </p:spPr>
      </p:pic>
      <p:pic>
        <p:nvPicPr>
          <p:cNvPr id="4" name="Picture 3" descr="스크린샷 2019-02-04 오후 9.47.1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3"/>
          <a:stretch/>
        </p:blipFill>
        <p:spPr>
          <a:xfrm>
            <a:off x="3510597" y="4635748"/>
            <a:ext cx="5195424" cy="19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49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[12/12]</a:t>
            </a:r>
            <a:r>
              <a:rPr lang="ko-KR" altLang="en-US" sz="2200" dirty="0"/>
              <a:t> </a:t>
            </a:r>
          </a:p>
        </p:txBody>
      </p:sp>
      <p:pic>
        <p:nvPicPr>
          <p:cNvPr id="2" name="Picture 1" descr="스크린샷 2019-02-04 오후 9.48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/>
          <a:stretch/>
        </p:blipFill>
        <p:spPr>
          <a:xfrm>
            <a:off x="260109" y="1312924"/>
            <a:ext cx="7489669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78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09.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그래픽과 이미지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/>
              <a:t>파일을 처리하는 방식을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/>
              <a:t>SD </a:t>
            </a:r>
            <a:r>
              <a:rPr lang="ko-KR" altLang="en-US" sz="2400" b="1" dirty="0"/>
              <a:t>카드의 파일을 처리하는 방식을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/>
              <a:t>커스텀뷰의</a:t>
            </a:r>
            <a:r>
              <a:rPr lang="ko-KR" altLang="en-US" sz="2400" b="1" dirty="0"/>
              <a:t> 작성법을 알아본다</a:t>
            </a:r>
            <a:r>
              <a:rPr lang="en-US" altLang="ko-KR" sz="2400" b="1" dirty="0"/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/>
              <a:t>캔버스에 도형을 그리는 방법을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/>
              <a:t>이미지 파일을 처리하는 방식을 알아본다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/>
              <a:t>영상처리 앱을 작성한다</a:t>
            </a:r>
            <a:r>
              <a:rPr lang="en-US" altLang="ko-KR" sz="2400" b="1" dirty="0"/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그래픽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>
                <a:latin typeface="맑은 고딕" panose="020B0503020000020004" pitchFamily="50" charset="-127"/>
              </a:rPr>
              <a:t>이미지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483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캔버스와 페인트 기본</a:t>
            </a:r>
            <a:r>
              <a:rPr lang="en-US" altLang="ko-KR" sz="2400" dirty="0"/>
              <a:t>[1/3]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캔버스와 페인트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화면에 도형을 그릴 때 사용되는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Canvas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Paint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6 오후 10.00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5" y="2447859"/>
            <a:ext cx="6365689" cy="35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55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캔버스와 페인트 기본</a:t>
            </a:r>
            <a:r>
              <a:rPr lang="en-US" altLang="ko-KR" sz="2400" dirty="0"/>
              <a:t>[2/3]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캔버스와 페인트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android.graphics.Canvas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점을 찍는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원형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android.graphics.Paint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클래스에서 색상을 지정하는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원형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6 오후 10.0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5" y="2359212"/>
            <a:ext cx="8053294" cy="786560"/>
          </a:xfrm>
          <a:prstGeom prst="rect">
            <a:avLst/>
          </a:prstGeom>
        </p:spPr>
      </p:pic>
      <p:pic>
        <p:nvPicPr>
          <p:cNvPr id="6" name="Picture 5" descr="스크린샷 2019-02-06 오후 10.0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0" y="3938495"/>
            <a:ext cx="8008470" cy="7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1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캔버스와 페인트 기본</a:t>
            </a:r>
            <a:r>
              <a:rPr lang="en-US" altLang="ko-KR" sz="2400" dirty="0"/>
              <a:t>[3/3]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캔버스와 페인트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그래픽을 표현할 때는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클래스를 재정의하는 형태를 많이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6 오후 10.01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30" y="2360706"/>
            <a:ext cx="7084860" cy="40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84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그래픽 처리 기본</a:t>
            </a:r>
            <a:r>
              <a:rPr lang="en-US" altLang="ko-KR" sz="2400" dirty="0"/>
              <a:t>[1/2]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그래픽 기본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그래픽을 출력할 때는 주로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View.onDraw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오버라이딩해서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6 오후 10.02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9" y="2443179"/>
            <a:ext cx="4210424" cy="3951643"/>
          </a:xfrm>
          <a:prstGeom prst="rect">
            <a:avLst/>
          </a:prstGeom>
        </p:spPr>
      </p:pic>
      <p:pic>
        <p:nvPicPr>
          <p:cNvPr id="8" name="Picture 7" descr="스크린샷 2019-02-06 오후 10.03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36" y="2477994"/>
            <a:ext cx="4211170" cy="2088068"/>
          </a:xfrm>
          <a:prstGeom prst="rect">
            <a:avLst/>
          </a:prstGeom>
        </p:spPr>
      </p:pic>
      <p:pic>
        <p:nvPicPr>
          <p:cNvPr id="9" name="Picture 8" descr="스크린샷 2019-02-06 오후 10.03.3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1"/>
          <a:stretch/>
        </p:blipFill>
        <p:spPr>
          <a:xfrm>
            <a:off x="4761454" y="4490721"/>
            <a:ext cx="4189506" cy="19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40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그래픽 처리 기본</a:t>
            </a:r>
            <a:r>
              <a:rPr lang="en-US" altLang="ko-KR" sz="2400" dirty="0"/>
              <a:t>[2/2]</a:t>
            </a:r>
            <a:r>
              <a:rPr lang="ko-KR" altLang="en-US" sz="2400" dirty="0"/>
              <a:t> </a:t>
            </a:r>
          </a:p>
        </p:txBody>
      </p:sp>
      <p:pic>
        <p:nvPicPr>
          <p:cNvPr id="2" name="Picture 1" descr="스크린샷 2019-02-06 오후 10.05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r="510"/>
          <a:stretch/>
        </p:blipFill>
        <p:spPr>
          <a:xfrm>
            <a:off x="228600" y="1257300"/>
            <a:ext cx="7429500" cy="28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0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r>
              <a:rPr lang="en-US" altLang="ko-KR" sz="2400" dirty="0"/>
              <a:t>[1/7]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터치 이벤트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화면에 생성한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뷰를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터치하면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Touch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이벤트가 발생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onTouchEvent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오버라이드해서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코딩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6 오후 10.0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794001"/>
            <a:ext cx="5168900" cy="1973476"/>
          </a:xfrm>
          <a:prstGeom prst="rect">
            <a:avLst/>
          </a:prstGeom>
        </p:spPr>
      </p:pic>
      <p:pic>
        <p:nvPicPr>
          <p:cNvPr id="7" name="Picture 6" descr="스크린샷 2019-02-06 오후 10.06.3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/>
          <a:stretch/>
        </p:blipFill>
        <p:spPr>
          <a:xfrm>
            <a:off x="876300" y="4699000"/>
            <a:ext cx="5143500" cy="2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0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19200"/>
            <a:ext cx="8178800" cy="56858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r>
              <a:rPr lang="en-US" altLang="ko-KR" sz="2400" dirty="0"/>
              <a:t>[2/7]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Project9_1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com.cookandroid.project9_1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Java </a:t>
            </a:r>
            <a:r>
              <a:rPr lang="ko-KR" altLang="en-US" sz="1600" b="1" dirty="0"/>
              <a:t>코드로만 작성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5" name="Picture 4" descr="스크린샷 2019-02-06 오후 10.08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73"/>
          <a:stretch/>
        </p:blipFill>
        <p:spPr>
          <a:xfrm>
            <a:off x="6070601" y="2235200"/>
            <a:ext cx="2590800" cy="4114800"/>
          </a:xfrm>
          <a:prstGeom prst="rect">
            <a:avLst/>
          </a:prstGeom>
        </p:spPr>
      </p:pic>
      <p:pic>
        <p:nvPicPr>
          <p:cNvPr id="11" name="Picture 10" descr="스크린샷 2019-02-06 오후 10.08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93519" r="69"/>
          <a:stretch/>
        </p:blipFill>
        <p:spPr>
          <a:xfrm>
            <a:off x="6096000" y="6388100"/>
            <a:ext cx="2209799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3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r>
              <a:rPr lang="en-US" altLang="ko-KR" sz="2400" dirty="0"/>
              <a:t>[3/7]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View </a:t>
            </a:r>
            <a:r>
              <a:rPr lang="ko-KR" altLang="en-US" sz="1600" b="1" dirty="0"/>
              <a:t>클래스의 상속을 받는 </a:t>
            </a:r>
            <a:r>
              <a:rPr lang="en-US" altLang="ko-KR" sz="1600" b="1" dirty="0"/>
              <a:t>MyGraphicView </a:t>
            </a:r>
            <a:r>
              <a:rPr lang="ko-KR" altLang="en-US" sz="1600" b="1" dirty="0"/>
              <a:t>클래스를 만듦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19200"/>
            <a:ext cx="8178800" cy="568580"/>
          </a:xfrm>
          <a:prstGeom prst="rect">
            <a:avLst/>
          </a:prstGeom>
        </p:spPr>
      </p:pic>
      <p:pic>
        <p:nvPicPr>
          <p:cNvPr id="4" name="Picture 3" descr="스크린샷 2019-02-06 오후 10.10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1" y="2806700"/>
            <a:ext cx="4955030" cy="38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0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파일 처리의 기본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>
                <a:latin typeface="맑은 고딕" panose="020B0503020000020004" pitchFamily="50" charset="-127"/>
              </a:rPr>
              <a:t>파일 처리의 응용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r>
              <a:rPr lang="en-US" altLang="ko-KR" sz="2400" dirty="0"/>
              <a:t>[4/7]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옵션 메뉴 작성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선 그리기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원 그리기 옵션 메뉴 만듦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항목을 클릭하면 </a:t>
            </a:r>
            <a:r>
              <a:rPr lang="en-US" altLang="ko-KR" sz="1600" b="1" dirty="0" err="1"/>
              <a:t>curShape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변수에 선택한 전역상수를 대입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onCreateOptionsMenu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와 </a:t>
            </a:r>
            <a:r>
              <a:rPr lang="en-US" altLang="ko-KR" sz="1600" b="1" dirty="0" err="1"/>
              <a:t>onOptionsItemSelected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자동 완성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19200"/>
            <a:ext cx="8178800" cy="568580"/>
          </a:xfrm>
          <a:prstGeom prst="rect">
            <a:avLst/>
          </a:prstGeom>
        </p:spPr>
      </p:pic>
      <p:pic>
        <p:nvPicPr>
          <p:cNvPr id="4" name="Picture 3" descr="스크린샷 2019-02-06 오후 10.10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3479800"/>
            <a:ext cx="4580553" cy="32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8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r>
              <a:rPr lang="en-US" altLang="ko-KR" sz="2400" dirty="0"/>
              <a:t>[5/7]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MyGraphicView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클래스에 터치와 관련된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완성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MyGraphicView</a:t>
            </a:r>
            <a:r>
              <a:rPr lang="ko-KR" altLang="en-US" sz="1600" b="1" dirty="0"/>
              <a:t>의 전역변수 시작</a:t>
            </a:r>
            <a:r>
              <a:rPr lang="en-US" altLang="ko-KR" sz="1600" b="1" dirty="0"/>
              <a:t>x, </a:t>
            </a:r>
            <a:r>
              <a:rPr lang="ko-KR" altLang="en-US" sz="1600" b="1" dirty="0"/>
              <a:t>시작</a:t>
            </a:r>
            <a:r>
              <a:rPr lang="en-US" altLang="ko-KR" sz="1600" b="1" dirty="0"/>
              <a:t>y, </a:t>
            </a:r>
            <a:r>
              <a:rPr lang="ko-KR" altLang="en-US" sz="1600" b="1" dirty="0"/>
              <a:t>끝</a:t>
            </a:r>
            <a:r>
              <a:rPr lang="en-US" altLang="ko-KR" sz="1600" b="1" dirty="0"/>
              <a:t>x, </a:t>
            </a:r>
            <a:r>
              <a:rPr lang="ko-KR" altLang="en-US" sz="1600" b="1" dirty="0"/>
              <a:t>끝</a:t>
            </a:r>
            <a:r>
              <a:rPr lang="en-US" altLang="ko-KR" sz="1600" b="1" dirty="0"/>
              <a:t>y </a:t>
            </a:r>
            <a:r>
              <a:rPr lang="ko-KR" altLang="en-US" sz="1600" b="1" dirty="0"/>
              <a:t>및 반지름 변수를 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onTouchEvent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자동 완성 후 자동 완성 외의 코드 완성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19200"/>
            <a:ext cx="8178800" cy="568580"/>
          </a:xfrm>
          <a:prstGeom prst="rect">
            <a:avLst/>
          </a:prstGeom>
        </p:spPr>
      </p:pic>
      <p:pic>
        <p:nvPicPr>
          <p:cNvPr id="4" name="Picture 3" descr="스크린샷 2019-02-06 오후 10.11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71867"/>
            <a:ext cx="4152899" cy="36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72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r>
              <a:rPr lang="en-US" altLang="ko-KR" sz="2400" dirty="0"/>
              <a:t>[6/7]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실제로 화면에 도형이 그려질 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onDraw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완성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MyGraphicView</a:t>
            </a:r>
            <a:r>
              <a:rPr lang="ko-KR" altLang="en-US" sz="1600" b="1" dirty="0"/>
              <a:t>의 내부에 </a:t>
            </a:r>
            <a:r>
              <a:rPr lang="en-US" altLang="ko-KR" sz="1600" b="1" dirty="0" err="1"/>
              <a:t>onDraw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를 자동 완성하고 나머지를 코딩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페인트에 선의 두께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채우기 여부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선의 색상을 지정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switch( )~case</a:t>
            </a:r>
            <a:r>
              <a:rPr lang="ko-KR" altLang="en-US" sz="1600" b="1" dirty="0"/>
              <a:t>문으로 메뉴에서 선택한 내용에 따라 선 또는 원을 그림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19200"/>
            <a:ext cx="8178800" cy="568580"/>
          </a:xfrm>
          <a:prstGeom prst="rect">
            <a:avLst/>
          </a:prstGeom>
        </p:spPr>
      </p:pic>
      <p:pic>
        <p:nvPicPr>
          <p:cNvPr id="4" name="Picture 3" descr="스크린샷 2019-02-06 오후 10.1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1" y="3403600"/>
            <a:ext cx="451960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30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r>
              <a:rPr lang="en-US" altLang="ko-KR" sz="2400" dirty="0"/>
              <a:t>[7/7]</a:t>
            </a:r>
            <a:r>
              <a:rPr lang="ko-KR" altLang="en-US" sz="2400" dirty="0"/>
              <a:t> </a:t>
            </a:r>
          </a:p>
        </p:txBody>
      </p:sp>
      <p:pic>
        <p:nvPicPr>
          <p:cNvPr id="2" name="Picture 1" descr="스크린샷 2019-02-06 오후 10.1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82700"/>
            <a:ext cx="7378700" cy="444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비트맵 기본</a:t>
            </a:r>
            <a:r>
              <a:rPr lang="en-US" altLang="ko-KR" sz="2400" dirty="0"/>
              <a:t>[1/3]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비트맵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(Bitmap)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비트맵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(Bitmap)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클래스는 캔버스에 이미지 파일을 보여주기 위해서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/res/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있는 이미지 파일을 보여주는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onDraw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6 오후 10.19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806701"/>
            <a:ext cx="7734300" cy="266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26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비트맵 기본</a:t>
            </a:r>
            <a:r>
              <a:rPr lang="en-US" altLang="ko-KR" sz="2400" dirty="0"/>
              <a:t>[2/3]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비트맵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(Bitmap)</a:t>
            </a: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카드의 이미지 파일을 보여주는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onDraw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sz="28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이미지를 화면 중앙에 출력하기 위한 방법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6 오후 10.2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362200"/>
            <a:ext cx="7429500" cy="2278925"/>
          </a:xfrm>
          <a:prstGeom prst="rect">
            <a:avLst/>
          </a:prstGeom>
        </p:spPr>
      </p:pic>
      <p:pic>
        <p:nvPicPr>
          <p:cNvPr id="5" name="Picture 4" descr="스크린샷 2019-02-06 오후 10.2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5308600"/>
            <a:ext cx="7442200" cy="9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1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비트맵 기본</a:t>
            </a:r>
            <a:r>
              <a:rPr lang="en-US" altLang="ko-KR" sz="2400" dirty="0"/>
              <a:t>[3/3]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화면 중앙에 이미지 파일을 출력하는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jeju14.jpg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pl-PL" b="1" dirty="0"/>
              <a:t> /res/</a:t>
            </a:r>
            <a:r>
              <a:rPr lang="pl-PL" b="1" dirty="0" err="1"/>
              <a:t>drawable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미리 복사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6 오후 10.2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404259"/>
            <a:ext cx="5562600" cy="3623893"/>
          </a:xfrm>
          <a:prstGeom prst="rect">
            <a:avLst/>
          </a:prstGeom>
        </p:spPr>
      </p:pic>
      <p:pic>
        <p:nvPicPr>
          <p:cNvPr id="5" name="Picture 4" descr="스크린샷 2019-02-06 오후 10.22.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3"/>
          <a:stretch/>
        </p:blipFill>
        <p:spPr>
          <a:xfrm>
            <a:off x="863600" y="5885219"/>
            <a:ext cx="5562600" cy="8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22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이미지의 기하학적 변환</a:t>
            </a:r>
            <a:r>
              <a:rPr lang="en-US" altLang="ko-KR" sz="2400" dirty="0"/>
              <a:t>[1/2]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화면 중앙에 이미지 파일을 출력하는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많이 사용되는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Canvas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기하학적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6 오후 10.23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400301"/>
            <a:ext cx="7886700" cy="33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이미지의 기하학적 변환</a:t>
            </a:r>
            <a:r>
              <a:rPr lang="en-US" altLang="ko-KR" sz="2400" dirty="0"/>
              <a:t>[2/2]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기하학적 변환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6 오후 10.24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19300"/>
            <a:ext cx="5027378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647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[1/16]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블러링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(Blurring)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이미지를 뿌옇게 만드는 것으로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BlurMaskFilter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6 오후 10.2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362201"/>
            <a:ext cx="8115300" cy="782740"/>
          </a:xfrm>
          <a:prstGeom prst="rect">
            <a:avLst/>
          </a:prstGeom>
        </p:spPr>
      </p:pic>
      <p:pic>
        <p:nvPicPr>
          <p:cNvPr id="6" name="Picture 5" descr="스크린샷 2019-02-06 오후 10.24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6600"/>
            <a:ext cx="7797800" cy="33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4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[1/12]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내장 메모리 파일 처리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앱을 종료하고 다시 실행할 때 사용한 곳에서 이어서 작업하고 싶은 경우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내장 메모리의 저장 위치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/data/data/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패키지명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/files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4 오후 9.13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1" y="2872360"/>
            <a:ext cx="8155201" cy="31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4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[2/16]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블러링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효과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6 오후 10.2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044700"/>
            <a:ext cx="6565900" cy="44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5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[3/16]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엠보싱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(Embossing)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볼록하게 튀어나와 보이는 효과로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EmbossMaskFilter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 제공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6 오후 10.2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2362200"/>
            <a:ext cx="7899400" cy="734145"/>
          </a:xfrm>
          <a:prstGeom prst="rect">
            <a:avLst/>
          </a:prstGeom>
        </p:spPr>
      </p:pic>
      <p:pic>
        <p:nvPicPr>
          <p:cNvPr id="5" name="Picture 4" descr="스크린샷 2019-02-06 오후 10.27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263901"/>
            <a:ext cx="7924800" cy="28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24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[4/16]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엠보싱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효과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6 오후 10.28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006600"/>
            <a:ext cx="7734300" cy="46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04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[5/16]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컬러매트릭스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밝기 조절 위해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ColorMatrix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ColorMatrixColorFilter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ColorMatrix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사용할 배열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(Array)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각 위치의 값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6 오후 10.2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362201"/>
            <a:ext cx="7975600" cy="1917684"/>
          </a:xfrm>
          <a:prstGeom prst="rect">
            <a:avLst/>
          </a:prstGeom>
        </p:spPr>
      </p:pic>
      <p:pic>
        <p:nvPicPr>
          <p:cNvPr id="6" name="Picture 5" descr="스크린샷 2019-02-06 오후 10.2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4724400"/>
            <a:ext cx="7988300" cy="15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90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[6/16]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RGB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색상 대비를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배로 변경하는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9-02-06 오후 10.3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1907830"/>
            <a:ext cx="4825999" cy="1074422"/>
          </a:xfrm>
          <a:prstGeom prst="rect">
            <a:avLst/>
          </a:prstGeom>
        </p:spPr>
      </p:pic>
      <p:pic>
        <p:nvPicPr>
          <p:cNvPr id="5" name="Picture 4" descr="스크린샷 2019-02-06 오후 10.30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"/>
          <a:stretch/>
        </p:blipFill>
        <p:spPr>
          <a:xfrm>
            <a:off x="584200" y="2923792"/>
            <a:ext cx="4813300" cy="38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872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219200"/>
            <a:ext cx="8178800" cy="56858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[7/16]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Project9_2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com.cookandroid.project9_2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사용할 그림 파일들을 </a:t>
            </a:r>
            <a:r>
              <a:rPr lang="pl-PL" sz="1600" b="1" dirty="0"/>
              <a:t>/res/</a:t>
            </a:r>
            <a:r>
              <a:rPr lang="pl-PL" sz="1600" b="1" dirty="0" err="1"/>
              <a:t>drawable</a:t>
            </a:r>
            <a:r>
              <a:rPr lang="ko-KR" altLang="en-US" sz="1600" b="1" dirty="0"/>
              <a:t>에 복사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/>
              <a:t>AndroidManifest.xml</a:t>
            </a:r>
            <a:r>
              <a:rPr lang="ko-KR" altLang="en-US" sz="1600" b="1" dirty="0"/>
              <a:t>에 아이콘으로 사용할 그림 파일</a:t>
            </a:r>
            <a:endParaRPr lang="en-US" altLang="ko-KR" sz="1600" b="1" dirty="0"/>
          </a:p>
          <a:p>
            <a:pPr marL="263525" lvl="1" indent="0">
              <a:buNone/>
            </a:pPr>
            <a:r>
              <a:rPr lang="en-US" altLang="ko-KR" sz="1600" b="1" dirty="0"/>
              <a:t>    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로 변경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및 하드웨어 가속기 기능 끔</a:t>
            </a:r>
            <a:endParaRPr lang="en-US" altLang="ko-KR" sz="1600" b="1" dirty="0"/>
          </a:p>
        </p:txBody>
      </p:sp>
      <p:pic>
        <p:nvPicPr>
          <p:cNvPr id="5" name="Picture 4" descr="스크린샷 2019-02-06 오후 10.33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82"/>
          <a:stretch/>
        </p:blipFill>
        <p:spPr>
          <a:xfrm>
            <a:off x="6032500" y="1968500"/>
            <a:ext cx="2679700" cy="4330700"/>
          </a:xfrm>
          <a:prstGeom prst="rect">
            <a:avLst/>
          </a:prstGeom>
        </p:spPr>
      </p:pic>
      <p:pic>
        <p:nvPicPr>
          <p:cNvPr id="11" name="Picture 10" descr="스크린샷 2019-02-06 오후 10.33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3" t="92962" r="506"/>
          <a:stretch/>
        </p:blipFill>
        <p:spPr>
          <a:xfrm>
            <a:off x="6057900" y="6273800"/>
            <a:ext cx="2247900" cy="304800"/>
          </a:xfrm>
          <a:prstGeom prst="rect">
            <a:avLst/>
          </a:prstGeom>
        </p:spPr>
      </p:pic>
      <p:pic>
        <p:nvPicPr>
          <p:cNvPr id="7" name="Picture 6" descr="스크린샷 2019-02-06 오후 10.34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5130800"/>
            <a:ext cx="5346700" cy="67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955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[8/16]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Activity_main.xml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바깥 </a:t>
            </a:r>
            <a:r>
              <a:rPr lang="ko-KR" altLang="en-US" sz="1600" b="1" dirty="0" err="1"/>
              <a:t>리니어레이아웃</a:t>
            </a:r>
            <a:r>
              <a:rPr lang="ko-KR" altLang="en-US" sz="1600" b="1" dirty="0"/>
              <a:t> 안에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개의 </a:t>
            </a:r>
            <a:r>
              <a:rPr lang="ko-KR" altLang="en-US" sz="1600" b="1" dirty="0" err="1"/>
              <a:t>리니어레이아웃</a:t>
            </a:r>
            <a:r>
              <a:rPr lang="ko-KR" altLang="en-US" sz="1600" b="1" dirty="0"/>
              <a:t>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두 </a:t>
            </a:r>
            <a:r>
              <a:rPr lang="ko-KR" altLang="en-US" sz="1600" b="1" dirty="0" err="1"/>
              <a:t>리니어레이아웃의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layout_weight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1:9 </a:t>
            </a:r>
            <a:r>
              <a:rPr lang="ko-KR" altLang="en-US" sz="1600" b="1" dirty="0"/>
              <a:t>정도로 설정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위쪽 </a:t>
            </a:r>
            <a:r>
              <a:rPr lang="ko-KR" altLang="en-US" sz="1600" b="1" dirty="0" err="1"/>
              <a:t>리니어레이아웃에</a:t>
            </a:r>
            <a:r>
              <a:rPr lang="ko-KR" altLang="en-US" sz="1600" b="1" dirty="0"/>
              <a:t> 이미지 버튼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개를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를 다음과 같이 선언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600" b="1" dirty="0" err="1"/>
              <a:t>리니어레이아웃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 </a:t>
            </a:r>
            <a:r>
              <a:rPr lang="en-US" altLang="ko-KR" sz="1600" b="1" dirty="0" err="1"/>
              <a:t>iconLayout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pictureLayout</a:t>
            </a:r>
            <a:endParaRPr lang="en-US" altLang="ko-KR" sz="1600" b="1" dirty="0"/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600" b="1" dirty="0"/>
              <a:t>이미지버튼 </a:t>
            </a:r>
            <a:r>
              <a:rPr lang="en-US" altLang="ko-KR" sz="1600" b="1" dirty="0"/>
              <a:t>: </a:t>
            </a:r>
            <a:r>
              <a:rPr lang="en-US" altLang="ko-KR" sz="1600" b="1" dirty="0" err="1"/>
              <a:t>ibZoomin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ibZoomout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ibRotate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ibBright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ibDark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ibGray</a:t>
            </a:r>
            <a:endParaRPr lang="en-US" altLang="ko-KR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219200"/>
            <a:ext cx="8178800" cy="56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42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[9/16]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219200"/>
            <a:ext cx="8178800" cy="568580"/>
          </a:xfrm>
          <a:prstGeom prst="rect">
            <a:avLst/>
          </a:prstGeom>
        </p:spPr>
      </p:pic>
      <p:pic>
        <p:nvPicPr>
          <p:cNvPr id="4" name="Picture 3" descr="스크린샷 2019-02-06 오후 10.35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1" y="2349501"/>
            <a:ext cx="459007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5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[10/16]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MainActivity.java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이미지버튼에 대응할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MyGraphicView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클래스 변수를 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MyGraphicView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정의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그림 파일을 중앙에 비트맵으로 출력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pictureLayout</a:t>
            </a:r>
            <a:r>
              <a:rPr lang="ko-KR" altLang="en-US" sz="1600" b="1" dirty="0"/>
              <a:t>을 </a:t>
            </a:r>
            <a:r>
              <a:rPr lang="ko-KR" altLang="en-US" sz="1600" b="1" dirty="0" err="1"/>
              <a:t>인플레이트한</a:t>
            </a:r>
            <a:r>
              <a:rPr lang="ko-KR" altLang="en-US" sz="1600" b="1" dirty="0"/>
              <a:t> 후 </a:t>
            </a:r>
            <a:r>
              <a:rPr lang="en-US" altLang="ko-KR" sz="1600" b="1" dirty="0" err="1"/>
              <a:t>MyGraphicView</a:t>
            </a:r>
            <a:r>
              <a:rPr lang="ko-KR" altLang="en-US" sz="1600" b="1" dirty="0"/>
              <a:t>를 추가</a:t>
            </a:r>
            <a:endParaRPr lang="en-US" altLang="ko-KR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219200"/>
            <a:ext cx="8178800" cy="56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232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[11/16]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MainActivity.java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219200"/>
            <a:ext cx="8178800" cy="568580"/>
          </a:xfrm>
          <a:prstGeom prst="rect">
            <a:avLst/>
          </a:prstGeom>
        </p:spPr>
      </p:pic>
      <p:pic>
        <p:nvPicPr>
          <p:cNvPr id="2" name="Picture 1" descr="스크린샷 2019-02-06 오후 10.3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460247"/>
            <a:ext cx="4318000" cy="3360082"/>
          </a:xfrm>
          <a:prstGeom prst="rect">
            <a:avLst/>
          </a:prstGeom>
        </p:spPr>
      </p:pic>
      <p:pic>
        <p:nvPicPr>
          <p:cNvPr id="4" name="Picture 3" descr="스크린샷 2019-02-06 오후 10.37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2692400"/>
            <a:ext cx="4279900" cy="1283970"/>
          </a:xfrm>
          <a:prstGeom prst="rect">
            <a:avLst/>
          </a:prstGeom>
        </p:spPr>
      </p:pic>
      <p:pic>
        <p:nvPicPr>
          <p:cNvPr id="5" name="Picture 4" descr="스크린샷 2019-02-06 오후 10.37.2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4749800" y="3898899"/>
            <a:ext cx="4279900" cy="21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4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[2/12]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처리 기본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9.1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2" y="2066388"/>
            <a:ext cx="8185802" cy="30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998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[12/16]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확대 아이콘 코딩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축척에 사용될 전역변수를 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clickIcons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정의하고 확대 아이콘 클릭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clickIcons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호출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onDraw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</a:t>
            </a:r>
            <a:r>
              <a:rPr lang="en-US" altLang="ko-KR" sz="1600" b="1" dirty="0" err="1"/>
              <a:t>Cavas.scale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추가</a:t>
            </a:r>
            <a:endParaRPr lang="en-US" altLang="ko-KR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219200"/>
            <a:ext cx="8178800" cy="568580"/>
          </a:xfrm>
          <a:prstGeom prst="rect">
            <a:avLst/>
          </a:prstGeom>
        </p:spPr>
      </p:pic>
      <p:pic>
        <p:nvPicPr>
          <p:cNvPr id="4" name="Picture 3" descr="스크린샷 2019-02-06 오후 10.4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835400"/>
            <a:ext cx="4038600" cy="1134127"/>
          </a:xfrm>
          <a:prstGeom prst="rect">
            <a:avLst/>
          </a:prstGeom>
        </p:spPr>
      </p:pic>
      <p:pic>
        <p:nvPicPr>
          <p:cNvPr id="5" name="Picture 4" descr="스크린샷 2019-02-06 오후 10.40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3860801"/>
            <a:ext cx="4023058" cy="275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2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[13/16]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회전 아이콘 코딩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회전에 사용될 전역변수를 </a:t>
            </a:r>
            <a:br>
              <a:rPr lang="en-US" altLang="ko-KR" sz="1600" b="1" dirty="0"/>
            </a:br>
            <a:r>
              <a:rPr lang="ko-KR" altLang="en-US" sz="1600" b="1" dirty="0"/>
              <a:t>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회전 아이콘 클릭 리스너를</a:t>
            </a:r>
            <a:br>
              <a:rPr lang="en-US" altLang="ko-KR" sz="1600" b="1" dirty="0"/>
            </a:br>
            <a:r>
              <a:rPr lang="ko-KR" altLang="en-US" sz="1600" b="1" dirty="0"/>
              <a:t>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onDraw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</a:t>
            </a:r>
            <a:br>
              <a:rPr lang="en-US" altLang="ko-KR" sz="1600" b="1" dirty="0"/>
            </a:br>
            <a:r>
              <a:rPr lang="en-US" altLang="ko-KR" sz="1600" b="1" dirty="0" err="1"/>
              <a:t>Cavas.rotate</a:t>
            </a:r>
            <a:r>
              <a:rPr lang="en-US" altLang="ko-KR" sz="1600" b="1" dirty="0"/>
              <a:t>( ) </a:t>
            </a:r>
            <a:br>
              <a:rPr lang="en-US" altLang="ko-KR" sz="1600" b="1" dirty="0"/>
            </a:br>
            <a:r>
              <a:rPr lang="ko-KR" altLang="en-US" sz="1600" b="1" dirty="0"/>
              <a:t>메소드를 추가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219200"/>
            <a:ext cx="8178800" cy="568580"/>
          </a:xfrm>
          <a:prstGeom prst="rect">
            <a:avLst/>
          </a:prstGeom>
        </p:spPr>
      </p:pic>
      <p:pic>
        <p:nvPicPr>
          <p:cNvPr id="2" name="Picture 1" descr="스크린샷 2019-02-06 오후 10.4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58" y="2311400"/>
            <a:ext cx="5385641" cy="44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712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[14/16]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밝게 하기 아이콘 코딩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화면 밝기에 사용될 전역변수 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밝게 하기 아이콘 클릭 </a:t>
            </a:r>
            <a:r>
              <a:rPr lang="ko-KR" altLang="en-US" sz="1600" b="1" dirty="0" err="1"/>
              <a:t>리스너</a:t>
            </a:r>
            <a:r>
              <a:rPr lang="ko-KR" altLang="en-US" sz="1600" b="1" dirty="0"/>
              <a:t>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onDraw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컬러매트릭스 적용</a:t>
            </a:r>
            <a:endParaRPr lang="en-US" altLang="ko-KR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219200"/>
            <a:ext cx="8178800" cy="568580"/>
          </a:xfrm>
          <a:prstGeom prst="rect">
            <a:avLst/>
          </a:prstGeom>
        </p:spPr>
      </p:pic>
      <p:pic>
        <p:nvPicPr>
          <p:cNvPr id="2" name="Picture 1" descr="스크린샷 2019-02-06 오후 10.44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1930516"/>
            <a:ext cx="3869095" cy="478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09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[15/16]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회색 영상으로 이미지를 변경하는 아이콘 코딩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채도에 사용될 </a:t>
            </a:r>
            <a:br>
              <a:rPr lang="en-US" altLang="ko-KR" sz="1600" b="1" dirty="0"/>
            </a:br>
            <a:r>
              <a:rPr lang="ko-KR" altLang="en-US" sz="1600" b="1" dirty="0"/>
              <a:t>전역변수 선언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회색 영상 아이콘 클릭</a:t>
            </a:r>
            <a:br>
              <a:rPr lang="en-US" altLang="ko-KR" sz="1600" b="1" dirty="0"/>
            </a:br>
            <a:r>
              <a:rPr lang="ko-KR" altLang="en-US" sz="1600" b="1" dirty="0"/>
              <a:t>리스너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onDraw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채도 설정</a:t>
            </a:r>
            <a:br>
              <a:rPr lang="en-US" altLang="ko-KR" sz="1600" b="1" dirty="0"/>
            </a:br>
            <a:r>
              <a:rPr lang="ko-KR" altLang="en-US" sz="1600" b="1" dirty="0"/>
              <a:t> 적용</a:t>
            </a:r>
            <a:endParaRPr lang="en-US" altLang="ko-KR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219200"/>
            <a:ext cx="8178800" cy="568580"/>
          </a:xfrm>
          <a:prstGeom prst="rect">
            <a:avLst/>
          </a:prstGeom>
        </p:spPr>
      </p:pic>
      <p:pic>
        <p:nvPicPr>
          <p:cNvPr id="4" name="Picture 3" descr="스크린샷 2019-02-06 오후 10.44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06" y="2413000"/>
            <a:ext cx="5454239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95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r>
              <a:rPr lang="en-US" altLang="ko-KR" sz="2400" dirty="0"/>
              <a:t>[16/16]</a:t>
            </a:r>
            <a:r>
              <a:rPr lang="ko-KR" altLang="en-US" sz="2400" dirty="0"/>
              <a:t> </a:t>
            </a:r>
          </a:p>
        </p:txBody>
      </p:sp>
      <p:pic>
        <p:nvPicPr>
          <p:cNvPr id="3" name="Picture 2" descr="스크린샷 2019-02-06 오후 10.45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333500"/>
            <a:ext cx="6858000" cy="411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2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[3/12]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처리 기본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9-02-04 오후 9.15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9" y="2018592"/>
            <a:ext cx="4330062" cy="2188125"/>
          </a:xfrm>
          <a:prstGeom prst="rect">
            <a:avLst/>
          </a:prstGeom>
        </p:spPr>
      </p:pic>
      <p:pic>
        <p:nvPicPr>
          <p:cNvPr id="5" name="Picture 4" descr="스크린샷 2019-02-04 오후 9.15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71" y="2017053"/>
            <a:ext cx="4345360" cy="40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6" y="1259666"/>
            <a:ext cx="8191983" cy="569496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[4/12]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Project8_1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com.cookandroid.project8_1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5" name="Picture 4" descr="스크린샷 2019-02-04 오후 9.17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06" y="2152470"/>
            <a:ext cx="25146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4459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페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C3A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2563</TotalTime>
  <Words>1999</Words>
  <Application>Microsoft Office PowerPoint</Application>
  <PresentationFormat>화면 슬라이드 쇼(4:3)</PresentationFormat>
  <Paragraphs>275</Paragraphs>
  <Slides>74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74</vt:i4>
      </vt:variant>
    </vt:vector>
  </HeadingPairs>
  <TitlesOfParts>
    <vt:vector size="84" baseType="lpstr">
      <vt:lpstr>HY견고딕</vt:lpstr>
      <vt:lpstr>HY헤드라인M</vt:lpstr>
      <vt:lpstr>굴림</vt:lpstr>
      <vt:lpstr>맑은 고딕</vt:lpstr>
      <vt:lpstr>Arial</vt:lpstr>
      <vt:lpstr>Times New Roman</vt:lpstr>
      <vt:lpstr>Verdana</vt:lpstr>
      <vt:lpstr>Wingdings</vt:lpstr>
      <vt:lpstr>기본페이지</vt:lpstr>
      <vt:lpstr>Standarddesign</vt:lpstr>
      <vt:lpstr>오픈소스전문프로젝트  05</vt:lpstr>
      <vt:lpstr>Report #04</vt:lpstr>
      <vt:lpstr>08. 파일 처리</vt:lpstr>
      <vt:lpstr>PowerPoint 프레젠테이션</vt:lpstr>
      <vt:lpstr>PowerPoint 프레젠테이션</vt:lpstr>
      <vt:lpstr>1. 파일 처리 기본 ▶내장 메모리 파일 처리[1/12] </vt:lpstr>
      <vt:lpstr>1. 파일 처리 기본 ▶내장 메모리 파일 처리[2/12] </vt:lpstr>
      <vt:lpstr>1. 파일 처리 기본 ▶내장 메모리 파일 처리[3/12] </vt:lpstr>
      <vt:lpstr>1. 파일 처리 기본 ▶내장 메모리 파일 처리[4/12] </vt:lpstr>
      <vt:lpstr>1. 파일 처리 기본 ▶내장 메모리 파일 처리[5/12] </vt:lpstr>
      <vt:lpstr>1. 파일 처리 기본 ▶내장 메모리 파일 처리[6/12] </vt:lpstr>
      <vt:lpstr>1. 파일 처리 기본 ▶내장 메모리 파일 처리[7/12] </vt:lpstr>
      <vt:lpstr>1. 파일 처리 기본 ▶내장 메모리 파일 처리[8/12] </vt:lpstr>
      <vt:lpstr>1. 파일 처리 기본 ▶내장 메모리 파일 처리[9/12] </vt:lpstr>
      <vt:lpstr>1. 파일 처리 기본 ▶내장 메모리 파일 처리[10/12] </vt:lpstr>
      <vt:lpstr>1. 파일 처리 기본 ▶내장 메모리 파일 처리[11/12] </vt:lpstr>
      <vt:lpstr>1. 파일 처리 기본 ▶내장 메모리 파일 처리[12/12] </vt:lpstr>
      <vt:lpstr>1. 파일 처리 기본 ▶raw 폴더 파일 처리[1/3]  </vt:lpstr>
      <vt:lpstr>1. 파일 처리 기본 ▶raw 폴더 파일 처리[2/3]  </vt:lpstr>
      <vt:lpstr>1. 파일 처리 기본 ▶raw 폴더 파일 처리[3/3]  </vt:lpstr>
      <vt:lpstr>2. 파일 처리 응용</vt:lpstr>
      <vt:lpstr>2. 파일 처리 응용 ▶SD 카드에서 파일 읽기[1/3]  </vt:lpstr>
      <vt:lpstr>2. 파일 처리 응용 ▶SD 카드에서 파일 읽기[2/3]  </vt:lpstr>
      <vt:lpstr>2. 파일 처리 응용 ▶SD 카드에서 파일 읽기[3/3]  </vt:lpstr>
      <vt:lpstr>2. 파일 처리 응용 ▶SD 카드에 폴더 및 파일 생성하기[1/2]  </vt:lpstr>
      <vt:lpstr>2. 파일 처리 응용 ▶SD 카드에 폴더 및 파일 생성하기[2/2]  </vt:lpstr>
      <vt:lpstr>2. 파일 처리 응용 ▶ 특정 폴더의 하위 폴더 및 파일 목록[1/12]  </vt:lpstr>
      <vt:lpstr>2. 파일 처리 응용 ▶ 특정 폴더의 하위 폴더 및 파일 목록[2/12] </vt:lpstr>
      <vt:lpstr>2. 파일 처리 응용 ▶ 특정 폴더의 하위 폴더 및 파일 목록[3/12] </vt:lpstr>
      <vt:lpstr>2. 파일 처리 응용 ▶ 특정 폴더의 하위 폴더 및 파일 목록[4/12] </vt:lpstr>
      <vt:lpstr>2. 파일 처리 응용 ▶특정 폴더의 하위 폴더 및 파일 목록[5/12] </vt:lpstr>
      <vt:lpstr>2. 파일 처리 응용 ▶특정 폴더의 하위 폴더 및 파일 목록[6/12] </vt:lpstr>
      <vt:lpstr>2. 파일 처리 응용 ▶특정 폴더의 하위 폴더 및 파일 목록[7/12]</vt:lpstr>
      <vt:lpstr>2. 파일 처리 응용 ▶특정 폴더의 하위 폴더 및 파일 목록[8/12] </vt:lpstr>
      <vt:lpstr>2. 파일 처리 응용 ▶특정 폴더의 하위 폴더 및 파일 목록[9/12] </vt:lpstr>
      <vt:lpstr>2. 파일 처리 응용 ▶특정 폴더의 하위 폴더 및 파일 목록[10/12] </vt:lpstr>
      <vt:lpstr>2. 파일 처리 응용 ▶특정 폴더의 하위 폴더 및 파일 목록[11/12] </vt:lpstr>
      <vt:lpstr>2. 파일 처리 응용 ▶특정 폴더의 하위 폴더 및 파일 목록[12/12] </vt:lpstr>
      <vt:lpstr>09. 그래픽과 이미지</vt:lpstr>
      <vt:lpstr>PowerPoint 프레젠테이션</vt:lpstr>
      <vt:lpstr>PowerPoint 프레젠테이션</vt:lpstr>
      <vt:lpstr>1. 그래픽 ▶캔버스와 페인트 기본[1/3] </vt:lpstr>
      <vt:lpstr>1. 그래픽 ▶캔버스와 페인트 기본[2/3] </vt:lpstr>
      <vt:lpstr>1. 그래픽 ▶캔버스와 페인트 기본[3/3] </vt:lpstr>
      <vt:lpstr>1. 그래픽 ▶그래픽 처리 기본[1/2] </vt:lpstr>
      <vt:lpstr>1. 그래픽 ▶그래픽 처리 기본[2/2] </vt:lpstr>
      <vt:lpstr>1. 그래픽 ▶터치 이벤트[1/7] </vt:lpstr>
      <vt:lpstr>1. 그래픽 ▶터치 이벤트[2/7] </vt:lpstr>
      <vt:lpstr>1. 그래픽 ▶터치 이벤트[3/7] </vt:lpstr>
      <vt:lpstr>1. 그래픽 ▶터치 이벤트[4/7] </vt:lpstr>
      <vt:lpstr>1. 그래픽 ▶터치 이벤트[5/7] </vt:lpstr>
      <vt:lpstr>1. 그래픽 ▶터치 이벤트[6/7] </vt:lpstr>
      <vt:lpstr>1. 그래픽 ▶터치 이벤트[7/7] </vt:lpstr>
      <vt:lpstr>2. 이미지 ▶비트맵 기본[1/3] </vt:lpstr>
      <vt:lpstr>2. 이미지 ▶비트맵 기본[2/3] </vt:lpstr>
      <vt:lpstr>2. 이미지 ▶비트맵 기본[3/3] </vt:lpstr>
      <vt:lpstr>2. 이미지 ▶이미지의 기하학적 변환[1/2] </vt:lpstr>
      <vt:lpstr>2. 이미지 ▶이미지의 기하학적 변환[2/2] </vt:lpstr>
      <vt:lpstr>2. 이미지 ▶이미지 활용[1/16] </vt:lpstr>
      <vt:lpstr>2. 이미지 ▶이미지 활용[2/16] </vt:lpstr>
      <vt:lpstr>2. 이미지 ▶이미지 활용[3/16] </vt:lpstr>
      <vt:lpstr>2. 이미지 ▶이미지 활용[4/16] </vt:lpstr>
      <vt:lpstr>2. 이미지 ▶이미지 활용[5/16] </vt:lpstr>
      <vt:lpstr>2. 이미지 ▶이미지 활용[6/16] </vt:lpstr>
      <vt:lpstr>2. 이미지 ▶이미지 활용[7/16] </vt:lpstr>
      <vt:lpstr>2. 이미지 ▶이미지 활용[8/16] </vt:lpstr>
      <vt:lpstr>2. 이미지 ▶이미지 활용[9/16] </vt:lpstr>
      <vt:lpstr>2. 이미지 ▶이미지 활용[10/16] </vt:lpstr>
      <vt:lpstr>2. 이미지 ▶이미지 활용[11/16] </vt:lpstr>
      <vt:lpstr>2. 이미지 ▶이미지 활용[12/16] </vt:lpstr>
      <vt:lpstr>2. 이미지 ▶이미지 활용[13/16] </vt:lpstr>
      <vt:lpstr>2. 이미지 ▶이미지 활용[14/16] </vt:lpstr>
      <vt:lpstr>2. 이미지 ▶이미지 활용[15/16] </vt:lpstr>
      <vt:lpstr>2. 이미지 ▶이미지 활용[16/16] </vt:lpstr>
    </vt:vector>
  </TitlesOfParts>
  <Company>SereneVoyage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winter</dc:creator>
  <cp:lastModifiedBy>박수창</cp:lastModifiedBy>
  <cp:revision>346</cp:revision>
  <dcterms:created xsi:type="dcterms:W3CDTF">2007-05-16T01:38:22Z</dcterms:created>
  <dcterms:modified xsi:type="dcterms:W3CDTF">2020-05-13T04:14:07Z</dcterms:modified>
</cp:coreProperties>
</file>